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2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57" r:id="rId4"/>
    <p:sldId id="290" r:id="rId5"/>
    <p:sldId id="294" r:id="rId6"/>
    <p:sldId id="295" r:id="rId7"/>
    <p:sldId id="298" r:id="rId8"/>
    <p:sldId id="299" r:id="rId9"/>
    <p:sldId id="300" r:id="rId10"/>
    <p:sldId id="301" r:id="rId11"/>
    <p:sldId id="302" r:id="rId12"/>
    <p:sldId id="309" r:id="rId13"/>
    <p:sldId id="280" r:id="rId14"/>
    <p:sldId id="306" r:id="rId15"/>
    <p:sldId id="310" r:id="rId16"/>
    <p:sldId id="265" r:id="rId17"/>
    <p:sldId id="305" r:id="rId18"/>
    <p:sldId id="266" r:id="rId19"/>
    <p:sldId id="292" r:id="rId20"/>
    <p:sldId id="307" r:id="rId21"/>
    <p:sldId id="293" r:id="rId22"/>
    <p:sldId id="275" r:id="rId23"/>
    <p:sldId id="276" r:id="rId24"/>
    <p:sldId id="277" r:id="rId25"/>
    <p:sldId id="278" r:id="rId26"/>
    <p:sldId id="282" r:id="rId27"/>
    <p:sldId id="279" r:id="rId28"/>
    <p:sldId id="270" r:id="rId29"/>
    <p:sldId id="271" r:id="rId30"/>
    <p:sldId id="272" r:id="rId31"/>
    <p:sldId id="273" r:id="rId32"/>
    <p:sldId id="263" r:id="rId33"/>
    <p:sldId id="262" r:id="rId34"/>
    <p:sldId id="261" r:id="rId35"/>
    <p:sldId id="26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49" d="100"/>
          <a:sy n="49" d="100"/>
        </p:scale>
        <p:origin x="66" y="9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2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Sheet1!$D$2:$D$40</c:f>
              <c:numCache>
                <c:formatCode>General</c:formatCode>
                <c:ptCount val="39"/>
                <c:pt idx="6">
                  <c:v>0.83579999999999999</c:v>
                </c:pt>
                <c:pt idx="7">
                  <c:v>0.62970000000000004</c:v>
                </c:pt>
                <c:pt idx="8">
                  <c:v>1.0388999999999999</c:v>
                </c:pt>
                <c:pt idx="9">
                  <c:v>1.2045999999999999</c:v>
                </c:pt>
                <c:pt idx="10">
                  <c:v>0.92689999999999995</c:v>
                </c:pt>
                <c:pt idx="11">
                  <c:v>0.86480000000000001</c:v>
                </c:pt>
                <c:pt idx="12">
                  <c:v>0.92279999999999995</c:v>
                </c:pt>
                <c:pt idx="13">
                  <c:v>0.72589999999999999</c:v>
                </c:pt>
                <c:pt idx="14">
                  <c:v>0.87670000000000003</c:v>
                </c:pt>
                <c:pt idx="15">
                  <c:v>0.95479999999999998</c:v>
                </c:pt>
                <c:pt idx="16">
                  <c:v>-0.85</c:v>
                </c:pt>
                <c:pt idx="17">
                  <c:v>-0.85150000000000003</c:v>
                </c:pt>
                <c:pt idx="18">
                  <c:v>-1.5465</c:v>
                </c:pt>
                <c:pt idx="19">
                  <c:v>-1.3318000000000001</c:v>
                </c:pt>
                <c:pt idx="20">
                  <c:v>-1.3603000000000001</c:v>
                </c:pt>
                <c:pt idx="21">
                  <c:v>-0.89949999999999997</c:v>
                </c:pt>
                <c:pt idx="22">
                  <c:v>-0.63239999999999996</c:v>
                </c:pt>
                <c:pt idx="23">
                  <c:v>-1.0817000000000001</c:v>
                </c:pt>
                <c:pt idx="24">
                  <c:v>-0.79690000000000005</c:v>
                </c:pt>
                <c:pt idx="25">
                  <c:v>-0.86360000000000003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D94-42E8-BAAE-BC811C6F4660}"/>
            </c:ext>
          </c:extLst>
        </c:ser>
        <c:ser>
          <c:idx val="3"/>
          <c:order val="1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00B05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2-3D94-42E8-BAAE-BC811C6F4660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Sheet1!$B$2:$B$40</c:f>
              <c:numCache>
                <c:formatCode>General</c:formatCode>
                <c:ptCount val="39"/>
                <c:pt idx="3">
                  <c:v>4</c:v>
                </c:pt>
                <c:pt idx="4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D94-42E8-BAAE-BC811C6F4660}"/>
            </c:ext>
          </c:extLst>
        </c:ser>
        <c:ser>
          <c:idx val="0"/>
          <c:order val="2"/>
          <c:tx>
            <c:strRef>
              <c:f>Sheet1!$E$1</c:f>
              <c:strCache>
                <c:ptCount val="1"/>
                <c:pt idx="0">
                  <c:v>Outlier 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Sheet1!$E$2:$E$40</c:f>
              <c:numCache>
                <c:formatCode>General</c:formatCode>
                <c:ptCount val="39"/>
                <c:pt idx="27">
                  <c:v>1.7790999999999999</c:v>
                </c:pt>
                <c:pt idx="28">
                  <c:v>1.3918999999999999</c:v>
                </c:pt>
                <c:pt idx="29">
                  <c:v>1.8089999999999999</c:v>
                </c:pt>
                <c:pt idx="30">
                  <c:v>-0.89449999999999996</c:v>
                </c:pt>
                <c:pt idx="31">
                  <c:v>-1.1545000000000001</c:v>
                </c:pt>
                <c:pt idx="32">
                  <c:v>-1.5530999999999999</c:v>
                </c:pt>
                <c:pt idx="33">
                  <c:v>3.7437</c:v>
                </c:pt>
                <c:pt idx="34">
                  <c:v>3.3397999999999999</c:v>
                </c:pt>
                <c:pt idx="35">
                  <c:v>3.9521999999999999</c:v>
                </c:pt>
                <c:pt idx="36">
                  <c:v>3.23</c:v>
                </c:pt>
                <c:pt idx="37">
                  <c:v>3.5497999999999998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3D94-42E8-BAAE-BC811C6F4660}"/>
            </c:ext>
          </c:extLst>
        </c:ser>
        <c:ser>
          <c:idx val="2"/>
          <c:order val="3"/>
          <c:tx>
            <c:strRef>
              <c:f>Sheet1!$C$1</c:f>
              <c:strCache>
                <c:ptCount val="1"/>
                <c:pt idx="0">
                  <c:v>Outliers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38100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38100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FF000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6-3D94-42E8-BAAE-BC811C6F4660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Sheet1!$C$2:$C$40</c:f>
              <c:numCache>
                <c:formatCode>General</c:formatCode>
                <c:ptCount val="39"/>
                <c:pt idx="3">
                  <c:v>-4</c:v>
                </c:pt>
                <c:pt idx="4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D94-42E8-BAAE-BC811C6F4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974847"/>
        <c:axId val="2084970687"/>
        <c:extLst>
          <c:ext xmlns:c15="http://schemas.microsoft.com/office/drawing/2012/chart" uri="{02D57815-91ED-43cb-92C2-25804820EDAC}">
            <c15:filteredScatter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Partial Error</c:v>
                      </c:pt>
                    </c:strCache>
                  </c:strRef>
                </c:tx>
                <c:spPr>
                  <a:ln w="19050" cap="rnd">
                    <a:solidFill>
                      <a:schemeClr val="accent5"/>
                    </a:solidFill>
                    <a:round/>
                    <a:headEnd type="arrow"/>
                    <a:tailEnd type="arrow"/>
                  </a:ln>
                  <a:effectLst/>
                </c:spPr>
                <c:marker>
                  <c:symbol val="circle"/>
                  <c:size val="5"/>
                  <c:spPr>
                    <a:noFill/>
                    <a:ln w="9525">
                      <a:noFill/>
                    </a:ln>
                    <a:effectLst/>
                  </c:spPr>
                </c:marker>
                <c:dPt>
                  <c:idx val="2"/>
                  <c:marker>
                    <c:symbol val="circle"/>
                    <c:size val="5"/>
                    <c:spPr>
                      <a:noFill/>
                      <a:ln w="9525">
                        <a:noFill/>
                      </a:ln>
                      <a:effectLst/>
                    </c:spPr>
                  </c:marker>
                  <c:bubble3D val="0"/>
                  <c:spPr>
                    <a:ln w="19050" cap="rnd">
                      <a:solidFill>
                        <a:schemeClr val="accent2">
                          <a:lumMod val="75000"/>
                        </a:schemeClr>
                      </a:solidFill>
                      <a:round/>
                      <a:headEnd type="arrow"/>
                      <a:tailEnd type="arrow"/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9-3D94-42E8-BAAE-BC811C6F4660}"/>
                    </c:ext>
                  </c:extLst>
                </c:dPt>
                <c:xVal>
                  <c:numRef>
                    <c:extLst>
                      <c:ext uri="{02D57815-91ED-43cb-92C2-25804820EDAC}">
                        <c15:formulaRef>
                          <c15:sqref>Sheet1!$A$2:$A$40</c15:sqref>
                        </c15:formulaRef>
                      </c:ext>
                    </c:extLst>
                    <c:numCache>
                      <c:formatCode>General</c:formatCode>
                      <c:ptCount val="39"/>
                      <c:pt idx="0">
                        <c:v>-2</c:v>
                      </c:pt>
                      <c:pt idx="1">
                        <c:v>2.8824999999999998</c:v>
                      </c:pt>
                      <c:pt idx="2">
                        <c:v>-2.8824999999999998</c:v>
                      </c:pt>
                      <c:pt idx="3">
                        <c:v>4</c:v>
                      </c:pt>
                      <c:pt idx="4">
                        <c:v>-4</c:v>
                      </c:pt>
                      <c:pt idx="6">
                        <c:v>0.62919999999999998</c:v>
                      </c:pt>
                      <c:pt idx="7">
                        <c:v>0.74490000000000001</c:v>
                      </c:pt>
                      <c:pt idx="8">
                        <c:v>0.88829999999999998</c:v>
                      </c:pt>
                      <c:pt idx="9">
                        <c:v>1.0274000000000001</c:v>
                      </c:pt>
                      <c:pt idx="10">
                        <c:v>1.2822</c:v>
                      </c:pt>
                      <c:pt idx="11">
                        <c:v>0.92749999999999999</c:v>
                      </c:pt>
                      <c:pt idx="12">
                        <c:v>1.3153999999999999</c:v>
                      </c:pt>
                      <c:pt idx="13">
                        <c:v>1.1189</c:v>
                      </c:pt>
                      <c:pt idx="14">
                        <c:v>1.2935000000000001</c:v>
                      </c:pt>
                      <c:pt idx="15">
                        <c:v>1.0317000000000001</c:v>
                      </c:pt>
                      <c:pt idx="16">
                        <c:v>-0.98850000000000005</c:v>
                      </c:pt>
                      <c:pt idx="17">
                        <c:v>-1.0159</c:v>
                      </c:pt>
                      <c:pt idx="18">
                        <c:v>-0.84719999999999995</c:v>
                      </c:pt>
                      <c:pt idx="19">
                        <c:v>-0.97270000000000001</c:v>
                      </c:pt>
                      <c:pt idx="20">
                        <c:v>-0.54649999999999999</c:v>
                      </c:pt>
                      <c:pt idx="21">
                        <c:v>-0.92200000000000004</c:v>
                      </c:pt>
                      <c:pt idx="22">
                        <c:v>-0.54890000000000005</c:v>
                      </c:pt>
                      <c:pt idx="23">
                        <c:v>-1.1808000000000001</c:v>
                      </c:pt>
                      <c:pt idx="24">
                        <c:v>-0.86839999999999995</c:v>
                      </c:pt>
                      <c:pt idx="25">
                        <c:v>-1.0650999999999999</c:v>
                      </c:pt>
                      <c:pt idx="27">
                        <c:v>-6.2899999999999998E-2</c:v>
                      </c:pt>
                      <c:pt idx="28">
                        <c:v>0.2994</c:v>
                      </c:pt>
                      <c:pt idx="29">
                        <c:v>1.2E-2</c:v>
                      </c:pt>
                      <c:pt idx="30">
                        <c:v>-9.3700000000000006E-2</c:v>
                      </c:pt>
                      <c:pt idx="31">
                        <c:v>-0.34739999999999999</c:v>
                      </c:pt>
                      <c:pt idx="32">
                        <c:v>-0.18429999999999999</c:v>
                      </c:pt>
                      <c:pt idx="33">
                        <c:v>-3.5137</c:v>
                      </c:pt>
                      <c:pt idx="34">
                        <c:v>-3.7797000000000001</c:v>
                      </c:pt>
                      <c:pt idx="35">
                        <c:v>-3.6566000000000001</c:v>
                      </c:pt>
                      <c:pt idx="36">
                        <c:v>-3.4376000000000002</c:v>
                      </c:pt>
                      <c:pt idx="37">
                        <c:v>-3.7483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Sheet1!$F$2:$F$40</c15:sqref>
                        </c15:formulaRef>
                      </c:ext>
                    </c:extLst>
                    <c:numCache>
                      <c:formatCode>General</c:formatCode>
                      <c:ptCount val="39"/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A-3D94-42E8-BAAE-BC811C6F4660}"/>
                  </c:ext>
                </c:extLst>
              </c15:ser>
            </c15:filteredScatterSeries>
          </c:ext>
        </c:extLst>
      </c:scatterChart>
      <c:valAx>
        <c:axId val="2084974847"/>
        <c:scaling>
          <c:orientation val="minMax"/>
          <c:max val="4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0687"/>
        <c:crosses val="autoZero"/>
        <c:crossBetween val="midCat"/>
      </c:valAx>
      <c:valAx>
        <c:axId val="2084970687"/>
        <c:scaling>
          <c:orientation val="minMax"/>
          <c:max val="4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accent1"/>
      </a:solidFill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00B05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D1-4972-886B-BBF6CE74E6E3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Sheet1!$B$2:$B$40</c:f>
              <c:numCache>
                <c:formatCode>General</c:formatCode>
                <c:ptCount val="39"/>
                <c:pt idx="3">
                  <c:v>4</c:v>
                </c:pt>
                <c:pt idx="4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B1D1-4972-886B-BBF6CE74E6E3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Outliers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38100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38100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FF000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4-B1D1-4972-886B-BBF6CE74E6E3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Sheet1!$C$2:$C$40</c:f>
              <c:numCache>
                <c:formatCode>General</c:formatCode>
                <c:ptCount val="39"/>
                <c:pt idx="3">
                  <c:v>-4</c:v>
                </c:pt>
                <c:pt idx="4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B1D1-4972-886B-BBF6CE74E6E3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Sheet1!$D$2:$D$40</c:f>
              <c:numCache>
                <c:formatCode>General</c:formatCode>
                <c:ptCount val="39"/>
                <c:pt idx="6">
                  <c:v>0.83579999999999999</c:v>
                </c:pt>
                <c:pt idx="7">
                  <c:v>0.62970000000000004</c:v>
                </c:pt>
                <c:pt idx="8">
                  <c:v>1.0388999999999999</c:v>
                </c:pt>
                <c:pt idx="9">
                  <c:v>1.2045999999999999</c:v>
                </c:pt>
                <c:pt idx="10">
                  <c:v>0.92689999999999995</c:v>
                </c:pt>
                <c:pt idx="11">
                  <c:v>0.86480000000000001</c:v>
                </c:pt>
                <c:pt idx="12">
                  <c:v>0.92279999999999995</c:v>
                </c:pt>
                <c:pt idx="13">
                  <c:v>0.72589999999999999</c:v>
                </c:pt>
                <c:pt idx="14">
                  <c:v>0.87670000000000003</c:v>
                </c:pt>
                <c:pt idx="15">
                  <c:v>0.95479999999999998</c:v>
                </c:pt>
                <c:pt idx="16">
                  <c:v>-0.85</c:v>
                </c:pt>
                <c:pt idx="17">
                  <c:v>-0.85150000000000003</c:v>
                </c:pt>
                <c:pt idx="18">
                  <c:v>-1.5465</c:v>
                </c:pt>
                <c:pt idx="19">
                  <c:v>-1.3318000000000001</c:v>
                </c:pt>
                <c:pt idx="20">
                  <c:v>-1.3603000000000001</c:v>
                </c:pt>
                <c:pt idx="21">
                  <c:v>-0.89949999999999997</c:v>
                </c:pt>
                <c:pt idx="22">
                  <c:v>-0.63239999999999996</c:v>
                </c:pt>
                <c:pt idx="23">
                  <c:v>-1.0817000000000001</c:v>
                </c:pt>
                <c:pt idx="24">
                  <c:v>-0.79690000000000005</c:v>
                </c:pt>
                <c:pt idx="25">
                  <c:v>-0.86360000000000003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B1D1-4972-886B-BBF6CE74E6E3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Outlier 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Sheet1!$E$2:$E$40</c:f>
              <c:numCache>
                <c:formatCode>General</c:formatCode>
                <c:ptCount val="39"/>
                <c:pt idx="27">
                  <c:v>1.7790999999999999</c:v>
                </c:pt>
                <c:pt idx="28">
                  <c:v>1.3918999999999999</c:v>
                </c:pt>
                <c:pt idx="29">
                  <c:v>1.8089999999999999</c:v>
                </c:pt>
                <c:pt idx="30">
                  <c:v>-0.89449999999999996</c:v>
                </c:pt>
                <c:pt idx="31">
                  <c:v>-1.1545000000000001</c:v>
                </c:pt>
                <c:pt idx="32">
                  <c:v>-1.5530999999999999</c:v>
                </c:pt>
                <c:pt idx="33">
                  <c:v>3.7437</c:v>
                </c:pt>
                <c:pt idx="34">
                  <c:v>3.3397999999999999</c:v>
                </c:pt>
                <c:pt idx="35">
                  <c:v>3.9521999999999999</c:v>
                </c:pt>
                <c:pt idx="36">
                  <c:v>3.23</c:v>
                </c:pt>
                <c:pt idx="37">
                  <c:v>3.5497999999999998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B1D1-4972-886B-BBF6CE74E6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Partial Error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accent2">
                    <a:lumMod val="75000"/>
                  </a:schemeClr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9-B1D1-4972-886B-BBF6CE74E6E3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Sheet1!$F$2:$F$40</c:f>
              <c:numCache>
                <c:formatCode>General</c:formatCode>
                <c:ptCount val="3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B1D1-4972-886B-BBF6CE74E6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974847"/>
        <c:axId val="2084970687"/>
      </c:scatterChart>
      <c:valAx>
        <c:axId val="2084974847"/>
        <c:scaling>
          <c:orientation val="minMax"/>
          <c:max val="4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0687"/>
        <c:crosses val="autoZero"/>
        <c:crossBetween val="midCat"/>
      </c:valAx>
      <c:valAx>
        <c:axId val="2084970687"/>
        <c:scaling>
          <c:orientation val="minMax"/>
          <c:max val="4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accent1"/>
      </a:solidFill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00B05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ED-4E55-99AF-497A6A635A40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-0.1033</c:v>
                </c:pt>
                <c:pt idx="7">
                  <c:v>5.7599999999999998E-2</c:v>
                </c:pt>
                <c:pt idx="8">
                  <c:v>-7.5300000000000006E-2</c:v>
                </c:pt>
                <c:pt idx="9">
                  <c:v>-8.8599999999999998E-2</c:v>
                </c:pt>
                <c:pt idx="10">
                  <c:v>0.1777</c:v>
                </c:pt>
                <c:pt idx="11">
                  <c:v>3.1399999999999997E-2</c:v>
                </c:pt>
                <c:pt idx="12">
                  <c:v>0.1963</c:v>
                </c:pt>
                <c:pt idx="13">
                  <c:v>0.19650000000000001</c:v>
                </c:pt>
                <c:pt idx="14">
                  <c:v>0.2084</c:v>
                </c:pt>
                <c:pt idx="15">
                  <c:v>3.85E-2</c:v>
                </c:pt>
                <c:pt idx="16">
                  <c:v>-6.93E-2</c:v>
                </c:pt>
                <c:pt idx="17">
                  <c:v>-8.2199999999999995E-2</c:v>
                </c:pt>
                <c:pt idx="18">
                  <c:v>0.34970000000000001</c:v>
                </c:pt>
                <c:pt idx="19">
                  <c:v>0.17949999999999999</c:v>
                </c:pt>
                <c:pt idx="20">
                  <c:v>0.40689999999999998</c:v>
                </c:pt>
                <c:pt idx="21">
                  <c:v>-1.12E-2</c:v>
                </c:pt>
                <c:pt idx="22">
                  <c:v>4.1799999999999997E-2</c:v>
                </c:pt>
                <c:pt idx="23">
                  <c:v>-4.9500000000000002E-2</c:v>
                </c:pt>
                <c:pt idx="24">
                  <c:v>-3.5700000000000003E-2</c:v>
                </c:pt>
                <c:pt idx="25">
                  <c:v>-0.1007</c:v>
                </c:pt>
                <c:pt idx="27">
                  <c:v>-0.92100000000000004</c:v>
                </c:pt>
                <c:pt idx="28">
                  <c:v>-0.54620000000000002</c:v>
                </c:pt>
                <c:pt idx="29">
                  <c:v>-0.89849999999999997</c:v>
                </c:pt>
                <c:pt idx="30">
                  <c:v>0.40039999999999998</c:v>
                </c:pt>
                <c:pt idx="31">
                  <c:v>0.40360000000000001</c:v>
                </c:pt>
                <c:pt idx="32">
                  <c:v>0.68440000000000001</c:v>
                </c:pt>
                <c:pt idx="33">
                  <c:v>-3.6286999999999998</c:v>
                </c:pt>
                <c:pt idx="34">
                  <c:v>-3.5598000000000001</c:v>
                </c:pt>
                <c:pt idx="35">
                  <c:v>-3.8043999999999998</c:v>
                </c:pt>
                <c:pt idx="36">
                  <c:v>-3.3338000000000001</c:v>
                </c:pt>
                <c:pt idx="37">
                  <c:v>-3.649</c:v>
                </c:pt>
              </c:numCache>
            </c:numRef>
          </c:xVal>
          <c:yVal>
            <c:numRef>
              <c:f>Sheet1!$B$2:$B$40</c:f>
              <c:numCache>
                <c:formatCode>General</c:formatCode>
                <c:ptCount val="39"/>
                <c:pt idx="3">
                  <c:v>4</c:v>
                </c:pt>
                <c:pt idx="4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45ED-4E55-99AF-497A6A635A40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Outliers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38100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38100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FF000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4-45ED-4E55-99AF-497A6A635A40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-0.1033</c:v>
                </c:pt>
                <c:pt idx="7">
                  <c:v>5.7599999999999998E-2</c:v>
                </c:pt>
                <c:pt idx="8">
                  <c:v>-7.5300000000000006E-2</c:v>
                </c:pt>
                <c:pt idx="9">
                  <c:v>-8.8599999999999998E-2</c:v>
                </c:pt>
                <c:pt idx="10">
                  <c:v>0.1777</c:v>
                </c:pt>
                <c:pt idx="11">
                  <c:v>3.1399999999999997E-2</c:v>
                </c:pt>
                <c:pt idx="12">
                  <c:v>0.1963</c:v>
                </c:pt>
                <c:pt idx="13">
                  <c:v>0.19650000000000001</c:v>
                </c:pt>
                <c:pt idx="14">
                  <c:v>0.2084</c:v>
                </c:pt>
                <c:pt idx="15">
                  <c:v>3.85E-2</c:v>
                </c:pt>
                <c:pt idx="16">
                  <c:v>-6.93E-2</c:v>
                </c:pt>
                <c:pt idx="17">
                  <c:v>-8.2199999999999995E-2</c:v>
                </c:pt>
                <c:pt idx="18">
                  <c:v>0.34970000000000001</c:v>
                </c:pt>
                <c:pt idx="19">
                  <c:v>0.17949999999999999</c:v>
                </c:pt>
                <c:pt idx="20">
                  <c:v>0.40689999999999998</c:v>
                </c:pt>
                <c:pt idx="21">
                  <c:v>-1.12E-2</c:v>
                </c:pt>
                <c:pt idx="22">
                  <c:v>4.1799999999999997E-2</c:v>
                </c:pt>
                <c:pt idx="23">
                  <c:v>-4.9500000000000002E-2</c:v>
                </c:pt>
                <c:pt idx="24">
                  <c:v>-3.5700000000000003E-2</c:v>
                </c:pt>
                <c:pt idx="25">
                  <c:v>-0.1007</c:v>
                </c:pt>
                <c:pt idx="27">
                  <c:v>-0.92100000000000004</c:v>
                </c:pt>
                <c:pt idx="28">
                  <c:v>-0.54620000000000002</c:v>
                </c:pt>
                <c:pt idx="29">
                  <c:v>-0.89849999999999997</c:v>
                </c:pt>
                <c:pt idx="30">
                  <c:v>0.40039999999999998</c:v>
                </c:pt>
                <c:pt idx="31">
                  <c:v>0.40360000000000001</c:v>
                </c:pt>
                <c:pt idx="32">
                  <c:v>0.68440000000000001</c:v>
                </c:pt>
                <c:pt idx="33">
                  <c:v>-3.6286999999999998</c:v>
                </c:pt>
                <c:pt idx="34">
                  <c:v>-3.5598000000000001</c:v>
                </c:pt>
                <c:pt idx="35">
                  <c:v>-3.8043999999999998</c:v>
                </c:pt>
                <c:pt idx="36">
                  <c:v>-3.3338000000000001</c:v>
                </c:pt>
                <c:pt idx="37">
                  <c:v>-3.649</c:v>
                </c:pt>
              </c:numCache>
            </c:numRef>
          </c:xVal>
          <c:yVal>
            <c:numRef>
              <c:f>Sheet1!$C$2:$C$40</c:f>
              <c:numCache>
                <c:formatCode>General</c:formatCode>
                <c:ptCount val="39"/>
                <c:pt idx="3">
                  <c:v>-4</c:v>
                </c:pt>
                <c:pt idx="4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5ED-4E55-99AF-497A6A635A40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-0.1033</c:v>
                </c:pt>
                <c:pt idx="7">
                  <c:v>5.7599999999999998E-2</c:v>
                </c:pt>
                <c:pt idx="8">
                  <c:v>-7.5300000000000006E-2</c:v>
                </c:pt>
                <c:pt idx="9">
                  <c:v>-8.8599999999999998E-2</c:v>
                </c:pt>
                <c:pt idx="10">
                  <c:v>0.1777</c:v>
                </c:pt>
                <c:pt idx="11">
                  <c:v>3.1399999999999997E-2</c:v>
                </c:pt>
                <c:pt idx="12">
                  <c:v>0.1963</c:v>
                </c:pt>
                <c:pt idx="13">
                  <c:v>0.19650000000000001</c:v>
                </c:pt>
                <c:pt idx="14">
                  <c:v>0.2084</c:v>
                </c:pt>
                <c:pt idx="15">
                  <c:v>3.85E-2</c:v>
                </c:pt>
                <c:pt idx="16">
                  <c:v>-6.93E-2</c:v>
                </c:pt>
                <c:pt idx="17">
                  <c:v>-8.2199999999999995E-2</c:v>
                </c:pt>
                <c:pt idx="18">
                  <c:v>0.34970000000000001</c:v>
                </c:pt>
                <c:pt idx="19">
                  <c:v>0.17949999999999999</c:v>
                </c:pt>
                <c:pt idx="20">
                  <c:v>0.40689999999999998</c:v>
                </c:pt>
                <c:pt idx="21">
                  <c:v>-1.12E-2</c:v>
                </c:pt>
                <c:pt idx="22">
                  <c:v>4.1799999999999997E-2</c:v>
                </c:pt>
                <c:pt idx="23">
                  <c:v>-4.9500000000000002E-2</c:v>
                </c:pt>
                <c:pt idx="24">
                  <c:v>-3.5700000000000003E-2</c:v>
                </c:pt>
                <c:pt idx="25">
                  <c:v>-0.1007</c:v>
                </c:pt>
                <c:pt idx="27">
                  <c:v>-0.92100000000000004</c:v>
                </c:pt>
                <c:pt idx="28">
                  <c:v>-0.54620000000000002</c:v>
                </c:pt>
                <c:pt idx="29">
                  <c:v>-0.89849999999999997</c:v>
                </c:pt>
                <c:pt idx="30">
                  <c:v>0.40039999999999998</c:v>
                </c:pt>
                <c:pt idx="31">
                  <c:v>0.40360000000000001</c:v>
                </c:pt>
                <c:pt idx="32">
                  <c:v>0.68440000000000001</c:v>
                </c:pt>
                <c:pt idx="33">
                  <c:v>-3.6286999999999998</c:v>
                </c:pt>
                <c:pt idx="34">
                  <c:v>-3.5598000000000001</c:v>
                </c:pt>
                <c:pt idx="35">
                  <c:v>-3.8043999999999998</c:v>
                </c:pt>
                <c:pt idx="36">
                  <c:v>-3.3338000000000001</c:v>
                </c:pt>
                <c:pt idx="37">
                  <c:v>-3.649</c:v>
                </c:pt>
              </c:numCache>
            </c:numRef>
          </c:xVal>
          <c:yVal>
            <c:numRef>
              <c:f>Sheet1!$D$2:$D$40</c:f>
              <c:numCache>
                <c:formatCode>General</c:formatCode>
                <c:ptCount val="39"/>
                <c:pt idx="6">
                  <c:v>0.1033</c:v>
                </c:pt>
                <c:pt idx="7">
                  <c:v>-5.7599999999999998E-2</c:v>
                </c:pt>
                <c:pt idx="8">
                  <c:v>7.5300000000000006E-2</c:v>
                </c:pt>
                <c:pt idx="9">
                  <c:v>8.8599999999999998E-2</c:v>
                </c:pt>
                <c:pt idx="10">
                  <c:v>-0.1777</c:v>
                </c:pt>
                <c:pt idx="11">
                  <c:v>-3.1399999999999997E-2</c:v>
                </c:pt>
                <c:pt idx="12">
                  <c:v>-0.1963</c:v>
                </c:pt>
                <c:pt idx="13">
                  <c:v>-0.19650000000000001</c:v>
                </c:pt>
                <c:pt idx="14">
                  <c:v>-0.2084</c:v>
                </c:pt>
                <c:pt idx="15">
                  <c:v>-3.85E-2</c:v>
                </c:pt>
                <c:pt idx="16">
                  <c:v>6.93E-2</c:v>
                </c:pt>
                <c:pt idx="17">
                  <c:v>8.2199999999999995E-2</c:v>
                </c:pt>
                <c:pt idx="18">
                  <c:v>-0.34970000000000001</c:v>
                </c:pt>
                <c:pt idx="19">
                  <c:v>-0.17949999999999999</c:v>
                </c:pt>
                <c:pt idx="20">
                  <c:v>-0.40689999999999998</c:v>
                </c:pt>
                <c:pt idx="21">
                  <c:v>1.12E-2</c:v>
                </c:pt>
                <c:pt idx="22">
                  <c:v>-4.1799999999999997E-2</c:v>
                </c:pt>
                <c:pt idx="23">
                  <c:v>4.9500000000000002E-2</c:v>
                </c:pt>
                <c:pt idx="24">
                  <c:v>3.5700000000000003E-2</c:v>
                </c:pt>
                <c:pt idx="25">
                  <c:v>0.1007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45ED-4E55-99AF-497A6A635A40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Outlier 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-0.1033</c:v>
                </c:pt>
                <c:pt idx="7">
                  <c:v>5.7599999999999998E-2</c:v>
                </c:pt>
                <c:pt idx="8">
                  <c:v>-7.5300000000000006E-2</c:v>
                </c:pt>
                <c:pt idx="9">
                  <c:v>-8.8599999999999998E-2</c:v>
                </c:pt>
                <c:pt idx="10">
                  <c:v>0.1777</c:v>
                </c:pt>
                <c:pt idx="11">
                  <c:v>3.1399999999999997E-2</c:v>
                </c:pt>
                <c:pt idx="12">
                  <c:v>0.1963</c:v>
                </c:pt>
                <c:pt idx="13">
                  <c:v>0.19650000000000001</c:v>
                </c:pt>
                <c:pt idx="14">
                  <c:v>0.2084</c:v>
                </c:pt>
                <c:pt idx="15">
                  <c:v>3.85E-2</c:v>
                </c:pt>
                <c:pt idx="16">
                  <c:v>-6.93E-2</c:v>
                </c:pt>
                <c:pt idx="17">
                  <c:v>-8.2199999999999995E-2</c:v>
                </c:pt>
                <c:pt idx="18">
                  <c:v>0.34970000000000001</c:v>
                </c:pt>
                <c:pt idx="19">
                  <c:v>0.17949999999999999</c:v>
                </c:pt>
                <c:pt idx="20">
                  <c:v>0.40689999999999998</c:v>
                </c:pt>
                <c:pt idx="21">
                  <c:v>-1.12E-2</c:v>
                </c:pt>
                <c:pt idx="22">
                  <c:v>4.1799999999999997E-2</c:v>
                </c:pt>
                <c:pt idx="23">
                  <c:v>-4.9500000000000002E-2</c:v>
                </c:pt>
                <c:pt idx="24">
                  <c:v>-3.5700000000000003E-2</c:v>
                </c:pt>
                <c:pt idx="25">
                  <c:v>-0.1007</c:v>
                </c:pt>
                <c:pt idx="27">
                  <c:v>-0.92100000000000004</c:v>
                </c:pt>
                <c:pt idx="28">
                  <c:v>-0.54620000000000002</c:v>
                </c:pt>
                <c:pt idx="29">
                  <c:v>-0.89849999999999997</c:v>
                </c:pt>
                <c:pt idx="30">
                  <c:v>0.40039999999999998</c:v>
                </c:pt>
                <c:pt idx="31">
                  <c:v>0.40360000000000001</c:v>
                </c:pt>
                <c:pt idx="32">
                  <c:v>0.68440000000000001</c:v>
                </c:pt>
                <c:pt idx="33">
                  <c:v>-3.6286999999999998</c:v>
                </c:pt>
                <c:pt idx="34">
                  <c:v>-3.5598000000000001</c:v>
                </c:pt>
                <c:pt idx="35">
                  <c:v>-3.8043999999999998</c:v>
                </c:pt>
                <c:pt idx="36">
                  <c:v>-3.3338000000000001</c:v>
                </c:pt>
                <c:pt idx="37">
                  <c:v>-3.649</c:v>
                </c:pt>
              </c:numCache>
            </c:numRef>
          </c:xVal>
          <c:yVal>
            <c:numRef>
              <c:f>Sheet1!$E$2:$E$40</c:f>
              <c:numCache>
                <c:formatCode>General</c:formatCode>
                <c:ptCount val="39"/>
                <c:pt idx="27">
                  <c:v>0.92100000000000004</c:v>
                </c:pt>
                <c:pt idx="28">
                  <c:v>0.54620000000000002</c:v>
                </c:pt>
                <c:pt idx="29">
                  <c:v>0.89849999999999997</c:v>
                </c:pt>
                <c:pt idx="30">
                  <c:v>-0.40039999999999998</c:v>
                </c:pt>
                <c:pt idx="31">
                  <c:v>-0.40360000000000001</c:v>
                </c:pt>
                <c:pt idx="32">
                  <c:v>-0.68440000000000001</c:v>
                </c:pt>
                <c:pt idx="33">
                  <c:v>3.6286999999999998</c:v>
                </c:pt>
                <c:pt idx="34">
                  <c:v>3.5598000000000001</c:v>
                </c:pt>
                <c:pt idx="35">
                  <c:v>3.8043999999999998</c:v>
                </c:pt>
                <c:pt idx="36">
                  <c:v>3.3338000000000001</c:v>
                </c:pt>
                <c:pt idx="37">
                  <c:v>3.649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45ED-4E55-99AF-497A6A635A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Partial Error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accent2">
                    <a:lumMod val="75000"/>
                  </a:schemeClr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9-45ED-4E55-99AF-497A6A635A40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-0.1033</c:v>
                </c:pt>
                <c:pt idx="7">
                  <c:v>5.7599999999999998E-2</c:v>
                </c:pt>
                <c:pt idx="8">
                  <c:v>-7.5300000000000006E-2</c:v>
                </c:pt>
                <c:pt idx="9">
                  <c:v>-8.8599999999999998E-2</c:v>
                </c:pt>
                <c:pt idx="10">
                  <c:v>0.1777</c:v>
                </c:pt>
                <c:pt idx="11">
                  <c:v>3.1399999999999997E-2</c:v>
                </c:pt>
                <c:pt idx="12">
                  <c:v>0.1963</c:v>
                </c:pt>
                <c:pt idx="13">
                  <c:v>0.19650000000000001</c:v>
                </c:pt>
                <c:pt idx="14">
                  <c:v>0.2084</c:v>
                </c:pt>
                <c:pt idx="15">
                  <c:v>3.85E-2</c:v>
                </c:pt>
                <c:pt idx="16">
                  <c:v>-6.93E-2</c:v>
                </c:pt>
                <c:pt idx="17">
                  <c:v>-8.2199999999999995E-2</c:v>
                </c:pt>
                <c:pt idx="18">
                  <c:v>0.34970000000000001</c:v>
                </c:pt>
                <c:pt idx="19">
                  <c:v>0.17949999999999999</c:v>
                </c:pt>
                <c:pt idx="20">
                  <c:v>0.40689999999999998</c:v>
                </c:pt>
                <c:pt idx="21">
                  <c:v>-1.12E-2</c:v>
                </c:pt>
                <c:pt idx="22">
                  <c:v>4.1799999999999997E-2</c:v>
                </c:pt>
                <c:pt idx="23">
                  <c:v>-4.9500000000000002E-2</c:v>
                </c:pt>
                <c:pt idx="24">
                  <c:v>-3.5700000000000003E-2</c:v>
                </c:pt>
                <c:pt idx="25">
                  <c:v>-0.1007</c:v>
                </c:pt>
                <c:pt idx="27">
                  <c:v>-0.92100000000000004</c:v>
                </c:pt>
                <c:pt idx="28">
                  <c:v>-0.54620000000000002</c:v>
                </c:pt>
                <c:pt idx="29">
                  <c:v>-0.89849999999999997</c:v>
                </c:pt>
                <c:pt idx="30">
                  <c:v>0.40039999999999998</c:v>
                </c:pt>
                <c:pt idx="31">
                  <c:v>0.40360000000000001</c:v>
                </c:pt>
                <c:pt idx="32">
                  <c:v>0.68440000000000001</c:v>
                </c:pt>
                <c:pt idx="33">
                  <c:v>-3.6286999999999998</c:v>
                </c:pt>
                <c:pt idx="34">
                  <c:v>-3.5598000000000001</c:v>
                </c:pt>
                <c:pt idx="35">
                  <c:v>-3.8043999999999998</c:v>
                </c:pt>
                <c:pt idx="36">
                  <c:v>-3.3338000000000001</c:v>
                </c:pt>
                <c:pt idx="37">
                  <c:v>-3.649</c:v>
                </c:pt>
              </c:numCache>
            </c:numRef>
          </c:xVal>
          <c:yVal>
            <c:numRef>
              <c:f>Sheet1!$F$2:$F$40</c:f>
              <c:numCache>
                <c:formatCode>General</c:formatCode>
                <c:ptCount val="3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5ED-4E55-99AF-497A6A635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974847"/>
        <c:axId val="2084970687"/>
      </c:scatterChart>
      <c:valAx>
        <c:axId val="2084974847"/>
        <c:scaling>
          <c:orientation val="minMax"/>
          <c:max val="4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0687"/>
        <c:crosses val="autoZero"/>
        <c:crossBetween val="midCat"/>
      </c:valAx>
      <c:valAx>
        <c:axId val="2084970687"/>
        <c:scaling>
          <c:orientation val="minMax"/>
          <c:max val="4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accent1"/>
      </a:solidFill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Sheet1!$D$2:$D$96</c:f>
              <c:numCache>
                <c:formatCode>General</c:formatCode>
                <c:ptCount val="95"/>
                <c:pt idx="6">
                  <c:v>0.83579999999999999</c:v>
                </c:pt>
                <c:pt idx="7">
                  <c:v>0.62970000000000004</c:v>
                </c:pt>
                <c:pt idx="8">
                  <c:v>1.0388999999999999</c:v>
                </c:pt>
                <c:pt idx="9">
                  <c:v>1.2045999999999999</c:v>
                </c:pt>
                <c:pt idx="10">
                  <c:v>0.92689999999999995</c:v>
                </c:pt>
                <c:pt idx="11">
                  <c:v>0.86480000000000001</c:v>
                </c:pt>
                <c:pt idx="12">
                  <c:v>0.92279999999999995</c:v>
                </c:pt>
                <c:pt idx="13">
                  <c:v>0.72589999999999999</c:v>
                </c:pt>
                <c:pt idx="14">
                  <c:v>0.87670000000000003</c:v>
                </c:pt>
                <c:pt idx="15">
                  <c:v>0.95479999999999998</c:v>
                </c:pt>
                <c:pt idx="16">
                  <c:v>-0.85</c:v>
                </c:pt>
                <c:pt idx="17">
                  <c:v>-0.85150000000000003</c:v>
                </c:pt>
                <c:pt idx="18">
                  <c:v>-1.5465</c:v>
                </c:pt>
                <c:pt idx="19">
                  <c:v>-1.3318000000000001</c:v>
                </c:pt>
                <c:pt idx="20">
                  <c:v>-1.3603000000000001</c:v>
                </c:pt>
                <c:pt idx="21">
                  <c:v>-0.89949999999999997</c:v>
                </c:pt>
                <c:pt idx="22">
                  <c:v>-0.63239999999999996</c:v>
                </c:pt>
                <c:pt idx="23">
                  <c:v>-1.0817000000000001</c:v>
                </c:pt>
                <c:pt idx="24">
                  <c:v>-0.79690000000000005</c:v>
                </c:pt>
                <c:pt idx="25">
                  <c:v>-0.86360000000000003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85A-4BB3-9C90-5993D6A80BF6}"/>
            </c:ext>
          </c:extLst>
        </c:ser>
        <c:ser>
          <c:idx val="0"/>
          <c:order val="1"/>
          <c:tx>
            <c:strRef>
              <c:f>Sheet1!$E$1</c:f>
              <c:strCache>
                <c:ptCount val="1"/>
                <c:pt idx="0">
                  <c:v>Outlier 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  <a:effectLst/>
            </c:spPr>
          </c:marker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Sheet1!$E$2:$E$96</c:f>
              <c:numCache>
                <c:formatCode>General</c:formatCode>
                <c:ptCount val="95"/>
                <c:pt idx="27">
                  <c:v>1.7790999999999999</c:v>
                </c:pt>
                <c:pt idx="28">
                  <c:v>1.3918999999999999</c:v>
                </c:pt>
                <c:pt idx="29">
                  <c:v>1.8089999999999999</c:v>
                </c:pt>
                <c:pt idx="30">
                  <c:v>-0.89449999999999996</c:v>
                </c:pt>
                <c:pt idx="31">
                  <c:v>-1.1545000000000001</c:v>
                </c:pt>
                <c:pt idx="32">
                  <c:v>-1.5530999999999999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85A-4BB3-9C90-5993D6A80BF6}"/>
            </c:ext>
          </c:extLst>
        </c:ser>
        <c:ser>
          <c:idx val="4"/>
          <c:order val="2"/>
          <c:tx>
            <c:strRef>
              <c:f>Sheet1!$F$1</c:f>
              <c:strCache>
                <c:ptCount val="1"/>
                <c:pt idx="0">
                  <c:v>Partial Error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accent2">
                    <a:lumMod val="75000"/>
                  </a:schemeClr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5A-4BB3-9C90-5993D6A80BF6}"/>
              </c:ext>
            </c:extLst>
          </c:dPt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Sheet1!$F$2:$F$96</c:f>
              <c:numCache>
                <c:formatCode>General</c:formatCode>
                <c:ptCount val="95"/>
                <c:pt idx="1">
                  <c:v>4</c:v>
                </c:pt>
                <c:pt idx="2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A85A-4BB3-9C90-5993D6A80BF6}"/>
            </c:ext>
          </c:extLst>
        </c:ser>
        <c:ser>
          <c:idx val="5"/>
          <c:order val="3"/>
          <c:tx>
            <c:strRef>
              <c:f>Sheet1!$G$1</c:f>
              <c:strCache>
                <c:ptCount val="1"/>
                <c:pt idx="0">
                  <c:v>Correct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Sheet1!$G$2:$G$96</c:f>
              <c:numCache>
                <c:formatCode>General</c:formatCode>
                <c:ptCount val="95"/>
                <c:pt idx="34">
                  <c:v>4</c:v>
                </c:pt>
                <c:pt idx="35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A85A-4BB3-9C90-5993D6A80BF6}"/>
            </c:ext>
          </c:extLst>
        </c:ser>
        <c:ser>
          <c:idx val="3"/>
          <c:order val="4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Sheet1!$B$2:$B$96</c:f>
              <c:numCache>
                <c:formatCode>General</c:formatCode>
                <c:ptCount val="95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A85A-4BB3-9C90-5993D6A80BF6}"/>
            </c:ext>
          </c:extLst>
        </c:ser>
        <c:ser>
          <c:idx val="2"/>
          <c:order val="5"/>
          <c:tx>
            <c:strRef>
              <c:f>Sheet1!$C$1</c:f>
              <c:strCache>
                <c:ptCount val="1"/>
                <c:pt idx="0">
                  <c:v>Outliers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38100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38100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tx1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8-A85A-4BB3-9C90-5993D6A80BF6}"/>
              </c:ext>
            </c:extLst>
          </c:dPt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Sheet1!$C$2:$C$96</c:f>
              <c:numCache>
                <c:formatCode>General</c:formatCode>
                <c:ptCount val="95"/>
                <c:pt idx="3">
                  <c:v>-2.9009</c:v>
                </c:pt>
                <c:pt idx="4">
                  <c:v>2.9009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A85A-4BB3-9C90-5993D6A80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974847"/>
        <c:axId val="2084970687"/>
      </c:scatterChart>
      <c:valAx>
        <c:axId val="2084974847"/>
        <c:scaling>
          <c:orientation val="minMax"/>
          <c:max val="4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0687"/>
        <c:crosses val="autoZero"/>
        <c:crossBetween val="midCat"/>
      </c:valAx>
      <c:valAx>
        <c:axId val="2084970687"/>
        <c:scaling>
          <c:orientation val="minMax"/>
          <c:max val="4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accent1"/>
      </a:solidFill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Sheet1!$B$2:$B$183</c:f>
              <c:numCache>
                <c:formatCode>General</c:formatCode>
                <c:ptCount val="182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996-4630-9D71-CD80130FB9DD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Outliers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38100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38100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tx1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2-E996-4630-9D71-CD80130FB9DD}"/>
              </c:ext>
            </c:extLst>
          </c:dPt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Sheet1!$C$2:$C$183</c:f>
              <c:numCache>
                <c:formatCode>General</c:formatCode>
                <c:ptCount val="182"/>
                <c:pt idx="3">
                  <c:v>-2.9009</c:v>
                </c:pt>
                <c:pt idx="4">
                  <c:v>2.9009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E996-4630-9D71-CD80130FB9DD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Sheet1!$D$2:$D$183</c:f>
              <c:numCache>
                <c:formatCode>General</c:formatCode>
                <c:ptCount val="182"/>
                <c:pt idx="6">
                  <c:v>-1.0999999999999999E-2</c:v>
                </c:pt>
                <c:pt idx="7">
                  <c:v>-0.13700000000000001</c:v>
                </c:pt>
                <c:pt idx="8">
                  <c:v>-6.4100000000000004E-2</c:v>
                </c:pt>
                <c:pt idx="9">
                  <c:v>-7.3099999999999998E-2</c:v>
                </c:pt>
                <c:pt idx="10">
                  <c:v>-0.28989999999999999</c:v>
                </c:pt>
                <c:pt idx="11">
                  <c:v>-0.14269999999999999</c:v>
                </c:pt>
                <c:pt idx="12">
                  <c:v>-0.30709999999999998</c:v>
                </c:pt>
                <c:pt idx="13">
                  <c:v>-0.28160000000000002</c:v>
                </c:pt>
                <c:pt idx="14">
                  <c:v>-0.31259999999999999</c:v>
                </c:pt>
                <c:pt idx="15">
                  <c:v>-0.16120000000000001</c:v>
                </c:pt>
                <c:pt idx="16">
                  <c:v>0.1769</c:v>
                </c:pt>
                <c:pt idx="17">
                  <c:v>0.1893</c:v>
                </c:pt>
                <c:pt idx="18">
                  <c:v>-0.13039999999999999</c:v>
                </c:pt>
                <c:pt idx="19">
                  <c:v>3.3E-3</c:v>
                </c:pt>
                <c:pt idx="20">
                  <c:v>-0.20910000000000001</c:v>
                </c:pt>
                <c:pt idx="21">
                  <c:v>0.12809999999999999</c:v>
                </c:pt>
                <c:pt idx="22">
                  <c:v>4.2900000000000001E-2</c:v>
                </c:pt>
                <c:pt idx="23">
                  <c:v>0.1883</c:v>
                </c:pt>
                <c:pt idx="24">
                  <c:v>0.13800000000000001</c:v>
                </c:pt>
                <c:pt idx="25">
                  <c:v>0.20849999999999999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E996-4630-9D71-CD80130FB9DD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Outlier 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Sheet1!$E$2:$E$183</c:f>
              <c:numCache>
                <c:formatCode>General</c:formatCode>
                <c:ptCount val="182"/>
                <c:pt idx="27">
                  <c:v>0.6431</c:v>
                </c:pt>
                <c:pt idx="28">
                  <c:v>0.33750000000000002</c:v>
                </c:pt>
                <c:pt idx="29">
                  <c:v>0.61780000000000002</c:v>
                </c:pt>
                <c:pt idx="30">
                  <c:v>-0.26379999999999998</c:v>
                </c:pt>
                <c:pt idx="31">
                  <c:v>-0.23280000000000001</c:v>
                </c:pt>
                <c:pt idx="32">
                  <c:v>-0.44769999999999999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E996-4630-9D71-CD80130FB9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Partial Error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accent2">
                    <a:lumMod val="75000"/>
                  </a:schemeClr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7-E996-4630-9D71-CD80130FB9DD}"/>
              </c:ext>
            </c:extLst>
          </c:dPt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Sheet1!$F$2:$F$183</c:f>
              <c:numCache>
                <c:formatCode>General</c:formatCode>
                <c:ptCount val="182"/>
                <c:pt idx="1">
                  <c:v>4</c:v>
                </c:pt>
                <c:pt idx="2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E996-4630-9D71-CD80130FB9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Correct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Sheet1!$G$2:$G$183</c:f>
              <c:numCache>
                <c:formatCode>General</c:formatCode>
                <c:ptCount val="182"/>
                <c:pt idx="34">
                  <c:v>4</c:v>
                </c:pt>
                <c:pt idx="35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E996-4630-9D71-CD80130FB9D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Sheet1!$H$2:$H$183</c:f>
              <c:numCache>
                <c:formatCode>General</c:formatCode>
                <c:ptCount val="182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E996-4630-9D71-CD80130FB9D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Sheet1!$I$2:$I$183</c:f>
              <c:numCache>
                <c:formatCode>General</c:formatCode>
                <c:ptCount val="182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E996-4630-9D71-CD80130FB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974847"/>
        <c:axId val="2084970687"/>
      </c:scatterChart>
      <c:valAx>
        <c:axId val="2084974847"/>
        <c:scaling>
          <c:orientation val="minMax"/>
          <c:max val="4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0687"/>
        <c:crosses val="autoZero"/>
        <c:crossBetween val="midCat"/>
      </c:valAx>
      <c:valAx>
        <c:axId val="2084970687"/>
        <c:scaling>
          <c:orientation val="minMax"/>
          <c:max val="4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accent1"/>
      </a:solidFill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00B05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1-31EE-4690-9C61-4BB99C91D287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Sheet1!$B$2:$B$40</c:f>
              <c:numCache>
                <c:formatCode>General</c:formatCode>
                <c:ptCount val="39"/>
                <c:pt idx="3">
                  <c:v>4</c:v>
                </c:pt>
                <c:pt idx="4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1EE-4690-9C61-4BB99C91D287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Outliers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38100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38100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FF000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4-31EE-4690-9C61-4BB99C91D287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Sheet1!$C$2:$C$40</c:f>
              <c:numCache>
                <c:formatCode>General</c:formatCode>
                <c:ptCount val="39"/>
                <c:pt idx="3">
                  <c:v>-4</c:v>
                </c:pt>
                <c:pt idx="4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31EE-4690-9C61-4BB99C91D287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Sheet1!$D$2:$D$40</c:f>
              <c:numCache>
                <c:formatCode>General</c:formatCode>
                <c:ptCount val="39"/>
                <c:pt idx="6">
                  <c:v>0.83579999999999999</c:v>
                </c:pt>
                <c:pt idx="7">
                  <c:v>0.62970000000000004</c:v>
                </c:pt>
                <c:pt idx="8">
                  <c:v>1.0388999999999999</c:v>
                </c:pt>
                <c:pt idx="9">
                  <c:v>1.2045999999999999</c:v>
                </c:pt>
                <c:pt idx="10">
                  <c:v>0.92689999999999995</c:v>
                </c:pt>
                <c:pt idx="11">
                  <c:v>0.86480000000000001</c:v>
                </c:pt>
                <c:pt idx="12">
                  <c:v>0.92279999999999995</c:v>
                </c:pt>
                <c:pt idx="13">
                  <c:v>0.72589999999999999</c:v>
                </c:pt>
                <c:pt idx="14">
                  <c:v>0.87670000000000003</c:v>
                </c:pt>
                <c:pt idx="15">
                  <c:v>0.95479999999999998</c:v>
                </c:pt>
                <c:pt idx="16">
                  <c:v>-0.85</c:v>
                </c:pt>
                <c:pt idx="17">
                  <c:v>-0.85150000000000003</c:v>
                </c:pt>
                <c:pt idx="18">
                  <c:v>-1.5465</c:v>
                </c:pt>
                <c:pt idx="19">
                  <c:v>-1.3318000000000001</c:v>
                </c:pt>
                <c:pt idx="20">
                  <c:v>-1.3603000000000001</c:v>
                </c:pt>
                <c:pt idx="21">
                  <c:v>-0.89949999999999997</c:v>
                </c:pt>
                <c:pt idx="22">
                  <c:v>-0.63239999999999996</c:v>
                </c:pt>
                <c:pt idx="23">
                  <c:v>-1.0817000000000001</c:v>
                </c:pt>
                <c:pt idx="24">
                  <c:v>-0.79690000000000005</c:v>
                </c:pt>
                <c:pt idx="25">
                  <c:v>-0.86360000000000003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31EE-4690-9C61-4BB99C91D287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Outlier 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Sheet1!$E$2:$E$40</c:f>
              <c:numCache>
                <c:formatCode>General</c:formatCode>
                <c:ptCount val="39"/>
                <c:pt idx="27">
                  <c:v>1.7790999999999999</c:v>
                </c:pt>
                <c:pt idx="28">
                  <c:v>1.3918999999999999</c:v>
                </c:pt>
                <c:pt idx="29">
                  <c:v>1.8089999999999999</c:v>
                </c:pt>
                <c:pt idx="30">
                  <c:v>-0.89449999999999996</c:v>
                </c:pt>
                <c:pt idx="31">
                  <c:v>-1.1545000000000001</c:v>
                </c:pt>
                <c:pt idx="32">
                  <c:v>-1.5530999999999999</c:v>
                </c:pt>
                <c:pt idx="33">
                  <c:v>3.7437</c:v>
                </c:pt>
                <c:pt idx="34">
                  <c:v>3.3397999999999999</c:v>
                </c:pt>
                <c:pt idx="35">
                  <c:v>3.9521999999999999</c:v>
                </c:pt>
                <c:pt idx="36">
                  <c:v>3.23</c:v>
                </c:pt>
                <c:pt idx="37">
                  <c:v>3.5497999999999998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31EE-4690-9C61-4BB99C91D2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Partial Error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accent2">
                    <a:lumMod val="75000"/>
                  </a:schemeClr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9-31EE-4690-9C61-4BB99C91D287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3">
                  <c:v>-3.5137</c:v>
                </c:pt>
                <c:pt idx="34">
                  <c:v>-3.7797000000000001</c:v>
                </c:pt>
                <c:pt idx="35">
                  <c:v>-3.6566000000000001</c:v>
                </c:pt>
                <c:pt idx="36">
                  <c:v>-3.4376000000000002</c:v>
                </c:pt>
                <c:pt idx="37">
                  <c:v>-3.7483</c:v>
                </c:pt>
              </c:numCache>
            </c:numRef>
          </c:xVal>
          <c:yVal>
            <c:numRef>
              <c:f>Sheet1!$F$2:$F$40</c:f>
              <c:numCache>
                <c:formatCode>General</c:formatCode>
                <c:ptCount val="3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31EE-4690-9C61-4BB99C91D2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974847"/>
        <c:axId val="2084970687"/>
      </c:scatterChart>
      <c:valAx>
        <c:axId val="2084974847"/>
        <c:scaling>
          <c:orientation val="minMax"/>
          <c:max val="4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0687"/>
        <c:crosses val="autoZero"/>
        <c:crossBetween val="midCat"/>
      </c:valAx>
      <c:valAx>
        <c:axId val="2084970687"/>
        <c:scaling>
          <c:orientation val="minMax"/>
          <c:max val="4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accent1"/>
      </a:solidFill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00B05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0B-4AD2-A5A5-B246BC9A27B8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-0.1033</c:v>
                </c:pt>
                <c:pt idx="7">
                  <c:v>5.7599999999999998E-2</c:v>
                </c:pt>
                <c:pt idx="8">
                  <c:v>-7.5300000000000006E-2</c:v>
                </c:pt>
                <c:pt idx="9">
                  <c:v>-8.8599999999999998E-2</c:v>
                </c:pt>
                <c:pt idx="10">
                  <c:v>0.1777</c:v>
                </c:pt>
                <c:pt idx="11">
                  <c:v>3.1399999999999997E-2</c:v>
                </c:pt>
                <c:pt idx="12">
                  <c:v>0.1963</c:v>
                </c:pt>
                <c:pt idx="13">
                  <c:v>0.19650000000000001</c:v>
                </c:pt>
                <c:pt idx="14">
                  <c:v>0.2084</c:v>
                </c:pt>
                <c:pt idx="15">
                  <c:v>3.85E-2</c:v>
                </c:pt>
                <c:pt idx="16">
                  <c:v>-6.93E-2</c:v>
                </c:pt>
                <c:pt idx="17">
                  <c:v>-8.2199999999999995E-2</c:v>
                </c:pt>
                <c:pt idx="18">
                  <c:v>0.34970000000000001</c:v>
                </c:pt>
                <c:pt idx="19">
                  <c:v>0.17949999999999999</c:v>
                </c:pt>
                <c:pt idx="20">
                  <c:v>0.40689999999999998</c:v>
                </c:pt>
                <c:pt idx="21">
                  <c:v>-1.12E-2</c:v>
                </c:pt>
                <c:pt idx="22">
                  <c:v>4.1799999999999997E-2</c:v>
                </c:pt>
                <c:pt idx="23">
                  <c:v>-4.9500000000000002E-2</c:v>
                </c:pt>
                <c:pt idx="24">
                  <c:v>-3.5700000000000003E-2</c:v>
                </c:pt>
                <c:pt idx="25">
                  <c:v>-0.1007</c:v>
                </c:pt>
                <c:pt idx="27">
                  <c:v>-0.92100000000000004</c:v>
                </c:pt>
                <c:pt idx="28">
                  <c:v>-0.54620000000000002</c:v>
                </c:pt>
                <c:pt idx="29">
                  <c:v>-0.89849999999999997</c:v>
                </c:pt>
                <c:pt idx="30">
                  <c:v>0.40039999999999998</c:v>
                </c:pt>
                <c:pt idx="31">
                  <c:v>0.40360000000000001</c:v>
                </c:pt>
                <c:pt idx="32">
                  <c:v>0.68440000000000001</c:v>
                </c:pt>
                <c:pt idx="33">
                  <c:v>-3.6286999999999998</c:v>
                </c:pt>
                <c:pt idx="34">
                  <c:v>-3.5598000000000001</c:v>
                </c:pt>
                <c:pt idx="35">
                  <c:v>-3.8043999999999998</c:v>
                </c:pt>
                <c:pt idx="36">
                  <c:v>-3.3338000000000001</c:v>
                </c:pt>
                <c:pt idx="37">
                  <c:v>-3.649</c:v>
                </c:pt>
              </c:numCache>
            </c:numRef>
          </c:xVal>
          <c:yVal>
            <c:numRef>
              <c:f>Sheet1!$B$2:$B$40</c:f>
              <c:numCache>
                <c:formatCode>General</c:formatCode>
                <c:ptCount val="39"/>
                <c:pt idx="3">
                  <c:v>4</c:v>
                </c:pt>
                <c:pt idx="4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10B-4AD2-A5A5-B246BC9A27B8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Outliers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38100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38100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FF000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4-010B-4AD2-A5A5-B246BC9A27B8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-0.1033</c:v>
                </c:pt>
                <c:pt idx="7">
                  <c:v>5.7599999999999998E-2</c:v>
                </c:pt>
                <c:pt idx="8">
                  <c:v>-7.5300000000000006E-2</c:v>
                </c:pt>
                <c:pt idx="9">
                  <c:v>-8.8599999999999998E-2</c:v>
                </c:pt>
                <c:pt idx="10">
                  <c:v>0.1777</c:v>
                </c:pt>
                <c:pt idx="11">
                  <c:v>3.1399999999999997E-2</c:v>
                </c:pt>
                <c:pt idx="12">
                  <c:v>0.1963</c:v>
                </c:pt>
                <c:pt idx="13">
                  <c:v>0.19650000000000001</c:v>
                </c:pt>
                <c:pt idx="14">
                  <c:v>0.2084</c:v>
                </c:pt>
                <c:pt idx="15">
                  <c:v>3.85E-2</c:v>
                </c:pt>
                <c:pt idx="16">
                  <c:v>-6.93E-2</c:v>
                </c:pt>
                <c:pt idx="17">
                  <c:v>-8.2199999999999995E-2</c:v>
                </c:pt>
                <c:pt idx="18">
                  <c:v>0.34970000000000001</c:v>
                </c:pt>
                <c:pt idx="19">
                  <c:v>0.17949999999999999</c:v>
                </c:pt>
                <c:pt idx="20">
                  <c:v>0.40689999999999998</c:v>
                </c:pt>
                <c:pt idx="21">
                  <c:v>-1.12E-2</c:v>
                </c:pt>
                <c:pt idx="22">
                  <c:v>4.1799999999999997E-2</c:v>
                </c:pt>
                <c:pt idx="23">
                  <c:v>-4.9500000000000002E-2</c:v>
                </c:pt>
                <c:pt idx="24">
                  <c:v>-3.5700000000000003E-2</c:v>
                </c:pt>
                <c:pt idx="25">
                  <c:v>-0.1007</c:v>
                </c:pt>
                <c:pt idx="27">
                  <c:v>-0.92100000000000004</c:v>
                </c:pt>
                <c:pt idx="28">
                  <c:v>-0.54620000000000002</c:v>
                </c:pt>
                <c:pt idx="29">
                  <c:v>-0.89849999999999997</c:v>
                </c:pt>
                <c:pt idx="30">
                  <c:v>0.40039999999999998</c:v>
                </c:pt>
                <c:pt idx="31">
                  <c:v>0.40360000000000001</c:v>
                </c:pt>
                <c:pt idx="32">
                  <c:v>0.68440000000000001</c:v>
                </c:pt>
                <c:pt idx="33">
                  <c:v>-3.6286999999999998</c:v>
                </c:pt>
                <c:pt idx="34">
                  <c:v>-3.5598000000000001</c:v>
                </c:pt>
                <c:pt idx="35">
                  <c:v>-3.8043999999999998</c:v>
                </c:pt>
                <c:pt idx="36">
                  <c:v>-3.3338000000000001</c:v>
                </c:pt>
                <c:pt idx="37">
                  <c:v>-3.649</c:v>
                </c:pt>
              </c:numCache>
            </c:numRef>
          </c:xVal>
          <c:yVal>
            <c:numRef>
              <c:f>Sheet1!$C$2:$C$40</c:f>
              <c:numCache>
                <c:formatCode>General</c:formatCode>
                <c:ptCount val="39"/>
                <c:pt idx="3">
                  <c:v>-4</c:v>
                </c:pt>
                <c:pt idx="4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010B-4AD2-A5A5-B246BC9A27B8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-0.1033</c:v>
                </c:pt>
                <c:pt idx="7">
                  <c:v>5.7599999999999998E-2</c:v>
                </c:pt>
                <c:pt idx="8">
                  <c:v>-7.5300000000000006E-2</c:v>
                </c:pt>
                <c:pt idx="9">
                  <c:v>-8.8599999999999998E-2</c:v>
                </c:pt>
                <c:pt idx="10">
                  <c:v>0.1777</c:v>
                </c:pt>
                <c:pt idx="11">
                  <c:v>3.1399999999999997E-2</c:v>
                </c:pt>
                <c:pt idx="12">
                  <c:v>0.1963</c:v>
                </c:pt>
                <c:pt idx="13">
                  <c:v>0.19650000000000001</c:v>
                </c:pt>
                <c:pt idx="14">
                  <c:v>0.2084</c:v>
                </c:pt>
                <c:pt idx="15">
                  <c:v>3.85E-2</c:v>
                </c:pt>
                <c:pt idx="16">
                  <c:v>-6.93E-2</c:v>
                </c:pt>
                <c:pt idx="17">
                  <c:v>-8.2199999999999995E-2</c:v>
                </c:pt>
                <c:pt idx="18">
                  <c:v>0.34970000000000001</c:v>
                </c:pt>
                <c:pt idx="19">
                  <c:v>0.17949999999999999</c:v>
                </c:pt>
                <c:pt idx="20">
                  <c:v>0.40689999999999998</c:v>
                </c:pt>
                <c:pt idx="21">
                  <c:v>-1.12E-2</c:v>
                </c:pt>
                <c:pt idx="22">
                  <c:v>4.1799999999999997E-2</c:v>
                </c:pt>
                <c:pt idx="23">
                  <c:v>-4.9500000000000002E-2</c:v>
                </c:pt>
                <c:pt idx="24">
                  <c:v>-3.5700000000000003E-2</c:v>
                </c:pt>
                <c:pt idx="25">
                  <c:v>-0.1007</c:v>
                </c:pt>
                <c:pt idx="27">
                  <c:v>-0.92100000000000004</c:v>
                </c:pt>
                <c:pt idx="28">
                  <c:v>-0.54620000000000002</c:v>
                </c:pt>
                <c:pt idx="29">
                  <c:v>-0.89849999999999997</c:v>
                </c:pt>
                <c:pt idx="30">
                  <c:v>0.40039999999999998</c:v>
                </c:pt>
                <c:pt idx="31">
                  <c:v>0.40360000000000001</c:v>
                </c:pt>
                <c:pt idx="32">
                  <c:v>0.68440000000000001</c:v>
                </c:pt>
                <c:pt idx="33">
                  <c:v>-3.6286999999999998</c:v>
                </c:pt>
                <c:pt idx="34">
                  <c:v>-3.5598000000000001</c:v>
                </c:pt>
                <c:pt idx="35">
                  <c:v>-3.8043999999999998</c:v>
                </c:pt>
                <c:pt idx="36">
                  <c:v>-3.3338000000000001</c:v>
                </c:pt>
                <c:pt idx="37">
                  <c:v>-3.649</c:v>
                </c:pt>
              </c:numCache>
            </c:numRef>
          </c:xVal>
          <c:yVal>
            <c:numRef>
              <c:f>Sheet1!$D$2:$D$40</c:f>
              <c:numCache>
                <c:formatCode>General</c:formatCode>
                <c:ptCount val="39"/>
                <c:pt idx="6">
                  <c:v>0.1033</c:v>
                </c:pt>
                <c:pt idx="7">
                  <c:v>-5.7599999999999998E-2</c:v>
                </c:pt>
                <c:pt idx="8">
                  <c:v>7.5300000000000006E-2</c:v>
                </c:pt>
                <c:pt idx="9">
                  <c:v>8.8599999999999998E-2</c:v>
                </c:pt>
                <c:pt idx="10">
                  <c:v>-0.1777</c:v>
                </c:pt>
                <c:pt idx="11">
                  <c:v>-3.1399999999999997E-2</c:v>
                </c:pt>
                <c:pt idx="12">
                  <c:v>-0.1963</c:v>
                </c:pt>
                <c:pt idx="13">
                  <c:v>-0.19650000000000001</c:v>
                </c:pt>
                <c:pt idx="14">
                  <c:v>-0.2084</c:v>
                </c:pt>
                <c:pt idx="15">
                  <c:v>-3.85E-2</c:v>
                </c:pt>
                <c:pt idx="16">
                  <c:v>6.93E-2</c:v>
                </c:pt>
                <c:pt idx="17">
                  <c:v>8.2199999999999995E-2</c:v>
                </c:pt>
                <c:pt idx="18">
                  <c:v>-0.34970000000000001</c:v>
                </c:pt>
                <c:pt idx="19">
                  <c:v>-0.17949999999999999</c:v>
                </c:pt>
                <c:pt idx="20">
                  <c:v>-0.40689999999999998</c:v>
                </c:pt>
                <c:pt idx="21">
                  <c:v>1.12E-2</c:v>
                </c:pt>
                <c:pt idx="22">
                  <c:v>-4.1799999999999997E-2</c:v>
                </c:pt>
                <c:pt idx="23">
                  <c:v>4.9500000000000002E-2</c:v>
                </c:pt>
                <c:pt idx="24">
                  <c:v>3.5700000000000003E-2</c:v>
                </c:pt>
                <c:pt idx="25">
                  <c:v>0.1007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010B-4AD2-A5A5-B246BC9A27B8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Outlier 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-0.1033</c:v>
                </c:pt>
                <c:pt idx="7">
                  <c:v>5.7599999999999998E-2</c:v>
                </c:pt>
                <c:pt idx="8">
                  <c:v>-7.5300000000000006E-2</c:v>
                </c:pt>
                <c:pt idx="9">
                  <c:v>-8.8599999999999998E-2</c:v>
                </c:pt>
                <c:pt idx="10">
                  <c:v>0.1777</c:v>
                </c:pt>
                <c:pt idx="11">
                  <c:v>3.1399999999999997E-2</c:v>
                </c:pt>
                <c:pt idx="12">
                  <c:v>0.1963</c:v>
                </c:pt>
                <c:pt idx="13">
                  <c:v>0.19650000000000001</c:v>
                </c:pt>
                <c:pt idx="14">
                  <c:v>0.2084</c:v>
                </c:pt>
                <c:pt idx="15">
                  <c:v>3.85E-2</c:v>
                </c:pt>
                <c:pt idx="16">
                  <c:v>-6.93E-2</c:v>
                </c:pt>
                <c:pt idx="17">
                  <c:v>-8.2199999999999995E-2</c:v>
                </c:pt>
                <c:pt idx="18">
                  <c:v>0.34970000000000001</c:v>
                </c:pt>
                <c:pt idx="19">
                  <c:v>0.17949999999999999</c:v>
                </c:pt>
                <c:pt idx="20">
                  <c:v>0.40689999999999998</c:v>
                </c:pt>
                <c:pt idx="21">
                  <c:v>-1.12E-2</c:v>
                </c:pt>
                <c:pt idx="22">
                  <c:v>4.1799999999999997E-2</c:v>
                </c:pt>
                <c:pt idx="23">
                  <c:v>-4.9500000000000002E-2</c:v>
                </c:pt>
                <c:pt idx="24">
                  <c:v>-3.5700000000000003E-2</c:v>
                </c:pt>
                <c:pt idx="25">
                  <c:v>-0.1007</c:v>
                </c:pt>
                <c:pt idx="27">
                  <c:v>-0.92100000000000004</c:v>
                </c:pt>
                <c:pt idx="28">
                  <c:v>-0.54620000000000002</c:v>
                </c:pt>
                <c:pt idx="29">
                  <c:v>-0.89849999999999997</c:v>
                </c:pt>
                <c:pt idx="30">
                  <c:v>0.40039999999999998</c:v>
                </c:pt>
                <c:pt idx="31">
                  <c:v>0.40360000000000001</c:v>
                </c:pt>
                <c:pt idx="32">
                  <c:v>0.68440000000000001</c:v>
                </c:pt>
                <c:pt idx="33">
                  <c:v>-3.6286999999999998</c:v>
                </c:pt>
                <c:pt idx="34">
                  <c:v>-3.5598000000000001</c:v>
                </c:pt>
                <c:pt idx="35">
                  <c:v>-3.8043999999999998</c:v>
                </c:pt>
                <c:pt idx="36">
                  <c:v>-3.3338000000000001</c:v>
                </c:pt>
                <c:pt idx="37">
                  <c:v>-3.649</c:v>
                </c:pt>
              </c:numCache>
            </c:numRef>
          </c:xVal>
          <c:yVal>
            <c:numRef>
              <c:f>Sheet1!$E$2:$E$40</c:f>
              <c:numCache>
                <c:formatCode>General</c:formatCode>
                <c:ptCount val="39"/>
                <c:pt idx="27">
                  <c:v>0.92100000000000004</c:v>
                </c:pt>
                <c:pt idx="28">
                  <c:v>0.54620000000000002</c:v>
                </c:pt>
                <c:pt idx="29">
                  <c:v>0.89849999999999997</c:v>
                </c:pt>
                <c:pt idx="30">
                  <c:v>-0.40039999999999998</c:v>
                </c:pt>
                <c:pt idx="31">
                  <c:v>-0.40360000000000001</c:v>
                </c:pt>
                <c:pt idx="32">
                  <c:v>-0.68440000000000001</c:v>
                </c:pt>
                <c:pt idx="33">
                  <c:v>3.6286999999999998</c:v>
                </c:pt>
                <c:pt idx="34">
                  <c:v>3.5598000000000001</c:v>
                </c:pt>
                <c:pt idx="35">
                  <c:v>3.8043999999999998</c:v>
                </c:pt>
                <c:pt idx="36">
                  <c:v>3.3338000000000001</c:v>
                </c:pt>
                <c:pt idx="37">
                  <c:v>3.649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010B-4AD2-A5A5-B246BC9A27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Partial Error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accent2">
                    <a:lumMod val="75000"/>
                  </a:schemeClr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9-010B-4AD2-A5A5-B246BC9A27B8}"/>
              </c:ext>
            </c:extLst>
          </c:dPt>
          <c:xVal>
            <c:numRef>
              <c:f>Sheet1!$A$2:$A$40</c:f>
              <c:numCache>
                <c:formatCode>General</c:formatCode>
                <c:ptCount val="39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4</c:v>
                </c:pt>
                <c:pt idx="4">
                  <c:v>-4</c:v>
                </c:pt>
                <c:pt idx="6">
                  <c:v>-0.1033</c:v>
                </c:pt>
                <c:pt idx="7">
                  <c:v>5.7599999999999998E-2</c:v>
                </c:pt>
                <c:pt idx="8">
                  <c:v>-7.5300000000000006E-2</c:v>
                </c:pt>
                <c:pt idx="9">
                  <c:v>-8.8599999999999998E-2</c:v>
                </c:pt>
                <c:pt idx="10">
                  <c:v>0.1777</c:v>
                </c:pt>
                <c:pt idx="11">
                  <c:v>3.1399999999999997E-2</c:v>
                </c:pt>
                <c:pt idx="12">
                  <c:v>0.1963</c:v>
                </c:pt>
                <c:pt idx="13">
                  <c:v>0.19650000000000001</c:v>
                </c:pt>
                <c:pt idx="14">
                  <c:v>0.2084</c:v>
                </c:pt>
                <c:pt idx="15">
                  <c:v>3.85E-2</c:v>
                </c:pt>
                <c:pt idx="16">
                  <c:v>-6.93E-2</c:v>
                </c:pt>
                <c:pt idx="17">
                  <c:v>-8.2199999999999995E-2</c:v>
                </c:pt>
                <c:pt idx="18">
                  <c:v>0.34970000000000001</c:v>
                </c:pt>
                <c:pt idx="19">
                  <c:v>0.17949999999999999</c:v>
                </c:pt>
                <c:pt idx="20">
                  <c:v>0.40689999999999998</c:v>
                </c:pt>
                <c:pt idx="21">
                  <c:v>-1.12E-2</c:v>
                </c:pt>
                <c:pt idx="22">
                  <c:v>4.1799999999999997E-2</c:v>
                </c:pt>
                <c:pt idx="23">
                  <c:v>-4.9500000000000002E-2</c:v>
                </c:pt>
                <c:pt idx="24">
                  <c:v>-3.5700000000000003E-2</c:v>
                </c:pt>
                <c:pt idx="25">
                  <c:v>-0.1007</c:v>
                </c:pt>
                <c:pt idx="27">
                  <c:v>-0.92100000000000004</c:v>
                </c:pt>
                <c:pt idx="28">
                  <c:v>-0.54620000000000002</c:v>
                </c:pt>
                <c:pt idx="29">
                  <c:v>-0.89849999999999997</c:v>
                </c:pt>
                <c:pt idx="30">
                  <c:v>0.40039999999999998</c:v>
                </c:pt>
                <c:pt idx="31">
                  <c:v>0.40360000000000001</c:v>
                </c:pt>
                <c:pt idx="32">
                  <c:v>0.68440000000000001</c:v>
                </c:pt>
                <c:pt idx="33">
                  <c:v>-3.6286999999999998</c:v>
                </c:pt>
                <c:pt idx="34">
                  <c:v>-3.5598000000000001</c:v>
                </c:pt>
                <c:pt idx="35">
                  <c:v>-3.8043999999999998</c:v>
                </c:pt>
                <c:pt idx="36">
                  <c:v>-3.3338000000000001</c:v>
                </c:pt>
                <c:pt idx="37">
                  <c:v>-3.649</c:v>
                </c:pt>
              </c:numCache>
            </c:numRef>
          </c:xVal>
          <c:yVal>
            <c:numRef>
              <c:f>Sheet1!$F$2:$F$40</c:f>
              <c:numCache>
                <c:formatCode>General</c:formatCode>
                <c:ptCount val="39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010B-4AD2-A5A5-B246BC9A2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974847"/>
        <c:axId val="2084970687"/>
      </c:scatterChart>
      <c:valAx>
        <c:axId val="2084974847"/>
        <c:scaling>
          <c:orientation val="minMax"/>
          <c:max val="4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0687"/>
        <c:crosses val="autoZero"/>
        <c:crossBetween val="midCat"/>
      </c:valAx>
      <c:valAx>
        <c:axId val="2084970687"/>
        <c:scaling>
          <c:orientation val="minMax"/>
          <c:max val="4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accent1"/>
      </a:solidFill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Sheet1!$D$2:$D$96</c:f>
              <c:numCache>
                <c:formatCode>General</c:formatCode>
                <c:ptCount val="95"/>
                <c:pt idx="6">
                  <c:v>0.83579999999999999</c:v>
                </c:pt>
                <c:pt idx="7">
                  <c:v>0.62970000000000004</c:v>
                </c:pt>
                <c:pt idx="8">
                  <c:v>1.0388999999999999</c:v>
                </c:pt>
                <c:pt idx="9">
                  <c:v>1.2045999999999999</c:v>
                </c:pt>
                <c:pt idx="10">
                  <c:v>0.92689999999999995</c:v>
                </c:pt>
                <c:pt idx="11">
                  <c:v>0.86480000000000001</c:v>
                </c:pt>
                <c:pt idx="12">
                  <c:v>0.92279999999999995</c:v>
                </c:pt>
                <c:pt idx="13">
                  <c:v>0.72589999999999999</c:v>
                </c:pt>
                <c:pt idx="14">
                  <c:v>0.87670000000000003</c:v>
                </c:pt>
                <c:pt idx="15">
                  <c:v>0.95479999999999998</c:v>
                </c:pt>
                <c:pt idx="16">
                  <c:v>-0.85</c:v>
                </c:pt>
                <c:pt idx="17">
                  <c:v>-0.85150000000000003</c:v>
                </c:pt>
                <c:pt idx="18">
                  <c:v>-1.5465</c:v>
                </c:pt>
                <c:pt idx="19">
                  <c:v>-1.3318000000000001</c:v>
                </c:pt>
                <c:pt idx="20">
                  <c:v>-1.3603000000000001</c:v>
                </c:pt>
                <c:pt idx="21">
                  <c:v>-0.89949999999999997</c:v>
                </c:pt>
                <c:pt idx="22">
                  <c:v>-0.63239999999999996</c:v>
                </c:pt>
                <c:pt idx="23">
                  <c:v>-1.0817000000000001</c:v>
                </c:pt>
                <c:pt idx="24">
                  <c:v>-0.79690000000000005</c:v>
                </c:pt>
                <c:pt idx="25">
                  <c:v>-0.86360000000000003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1BC-47EF-8019-1C709EEC1B7F}"/>
            </c:ext>
          </c:extLst>
        </c:ser>
        <c:ser>
          <c:idx val="0"/>
          <c:order val="1"/>
          <c:tx>
            <c:strRef>
              <c:f>Sheet1!$E$1</c:f>
              <c:strCache>
                <c:ptCount val="1"/>
                <c:pt idx="0">
                  <c:v>Outlier 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  <a:effectLst/>
            </c:spPr>
          </c:marker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Sheet1!$E$2:$E$96</c:f>
              <c:numCache>
                <c:formatCode>General</c:formatCode>
                <c:ptCount val="95"/>
                <c:pt idx="27">
                  <c:v>1.7790999999999999</c:v>
                </c:pt>
                <c:pt idx="28">
                  <c:v>1.3918999999999999</c:v>
                </c:pt>
                <c:pt idx="29">
                  <c:v>1.8089999999999999</c:v>
                </c:pt>
                <c:pt idx="30">
                  <c:v>-0.89449999999999996</c:v>
                </c:pt>
                <c:pt idx="31">
                  <c:v>-1.1545000000000001</c:v>
                </c:pt>
                <c:pt idx="32">
                  <c:v>-1.5530999999999999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1BC-47EF-8019-1C709EEC1B7F}"/>
            </c:ext>
          </c:extLst>
        </c:ser>
        <c:ser>
          <c:idx val="4"/>
          <c:order val="2"/>
          <c:tx>
            <c:strRef>
              <c:f>Sheet1!$F$1</c:f>
              <c:strCache>
                <c:ptCount val="1"/>
                <c:pt idx="0">
                  <c:v>Partial Error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accent2">
                    <a:lumMod val="75000"/>
                  </a:schemeClr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BC-47EF-8019-1C709EEC1B7F}"/>
              </c:ext>
            </c:extLst>
          </c:dPt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Sheet1!$F$2:$F$96</c:f>
              <c:numCache>
                <c:formatCode>General</c:formatCode>
                <c:ptCount val="95"/>
                <c:pt idx="1">
                  <c:v>4</c:v>
                </c:pt>
                <c:pt idx="2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E1BC-47EF-8019-1C709EEC1B7F}"/>
            </c:ext>
          </c:extLst>
        </c:ser>
        <c:ser>
          <c:idx val="5"/>
          <c:order val="3"/>
          <c:tx>
            <c:strRef>
              <c:f>Sheet1!$G$1</c:f>
              <c:strCache>
                <c:ptCount val="1"/>
                <c:pt idx="0">
                  <c:v>Correct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Sheet1!$G$2:$G$96</c:f>
              <c:numCache>
                <c:formatCode>General</c:formatCode>
                <c:ptCount val="95"/>
                <c:pt idx="34">
                  <c:v>4</c:v>
                </c:pt>
                <c:pt idx="35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E1BC-47EF-8019-1C709EEC1B7F}"/>
            </c:ext>
          </c:extLst>
        </c:ser>
        <c:ser>
          <c:idx val="3"/>
          <c:order val="4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Sheet1!$B$2:$B$96</c:f>
              <c:numCache>
                <c:formatCode>General</c:formatCode>
                <c:ptCount val="95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E1BC-47EF-8019-1C709EEC1B7F}"/>
            </c:ext>
          </c:extLst>
        </c:ser>
        <c:ser>
          <c:idx val="2"/>
          <c:order val="5"/>
          <c:tx>
            <c:strRef>
              <c:f>Sheet1!$C$1</c:f>
              <c:strCache>
                <c:ptCount val="1"/>
                <c:pt idx="0">
                  <c:v>Outliers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38100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38100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tx1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8-E1BC-47EF-8019-1C709EEC1B7F}"/>
              </c:ext>
            </c:extLst>
          </c:dPt>
          <c:xVal>
            <c:numRef>
              <c:f>Sheet1!$A$2:$A$96</c:f>
              <c:numCache>
                <c:formatCode>General</c:formatCode>
                <c:ptCount val="95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1.3153999999999999</c:v>
                </c:pt>
                <c:pt idx="13">
                  <c:v>1.1189</c:v>
                </c:pt>
                <c:pt idx="14">
                  <c:v>1.2935000000000001</c:v>
                </c:pt>
                <c:pt idx="15">
                  <c:v>1.0317000000000001</c:v>
                </c:pt>
                <c:pt idx="16">
                  <c:v>-0.98850000000000005</c:v>
                </c:pt>
                <c:pt idx="17">
                  <c:v>-1.0159</c:v>
                </c:pt>
                <c:pt idx="18">
                  <c:v>-0.84719999999999995</c:v>
                </c:pt>
                <c:pt idx="19">
                  <c:v>-0.97270000000000001</c:v>
                </c:pt>
                <c:pt idx="20">
                  <c:v>-0.54649999999999999</c:v>
                </c:pt>
                <c:pt idx="21">
                  <c:v>-0.92200000000000004</c:v>
                </c:pt>
                <c:pt idx="22">
                  <c:v>-0.54890000000000005</c:v>
                </c:pt>
                <c:pt idx="23">
                  <c:v>-1.1808000000000001</c:v>
                </c:pt>
                <c:pt idx="24">
                  <c:v>-0.86839999999999995</c:v>
                </c:pt>
                <c:pt idx="25">
                  <c:v>-1.0650999999999999</c:v>
                </c:pt>
                <c:pt idx="27">
                  <c:v>-6.2899999999999998E-2</c:v>
                </c:pt>
                <c:pt idx="28">
                  <c:v>0.2994</c:v>
                </c:pt>
                <c:pt idx="29">
                  <c:v>1.2E-2</c:v>
                </c:pt>
                <c:pt idx="30">
                  <c:v>-9.3700000000000006E-2</c:v>
                </c:pt>
                <c:pt idx="31">
                  <c:v>-0.34739999999999999</c:v>
                </c:pt>
                <c:pt idx="32">
                  <c:v>-0.18429999999999999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Sheet1!$C$2:$C$96</c:f>
              <c:numCache>
                <c:formatCode>General</c:formatCode>
                <c:ptCount val="95"/>
                <c:pt idx="3">
                  <c:v>-2.9009</c:v>
                </c:pt>
                <c:pt idx="4">
                  <c:v>2.9009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E1BC-47EF-8019-1C709EEC1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974847"/>
        <c:axId val="2084970687"/>
      </c:scatterChart>
      <c:valAx>
        <c:axId val="2084974847"/>
        <c:scaling>
          <c:orientation val="minMax"/>
          <c:max val="4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0687"/>
        <c:crosses val="autoZero"/>
        <c:crossBetween val="midCat"/>
      </c:valAx>
      <c:valAx>
        <c:axId val="2084970687"/>
        <c:scaling>
          <c:orientation val="minMax"/>
          <c:max val="4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accent1"/>
      </a:solidFill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Sheet1!$B$2:$B$183</c:f>
              <c:numCache>
                <c:formatCode>General</c:formatCode>
                <c:ptCount val="182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424B-4CE2-8488-89E6988AB941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Outliers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38100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38100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tx1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2-424B-4CE2-8488-89E6988AB941}"/>
              </c:ext>
            </c:extLst>
          </c:dPt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Sheet1!$C$2:$C$183</c:f>
              <c:numCache>
                <c:formatCode>General</c:formatCode>
                <c:ptCount val="182"/>
                <c:pt idx="3">
                  <c:v>-2.9009</c:v>
                </c:pt>
                <c:pt idx="4">
                  <c:v>2.9009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424B-4CE2-8488-89E6988AB941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Sheet1!$D$2:$D$183</c:f>
              <c:numCache>
                <c:formatCode>General</c:formatCode>
                <c:ptCount val="182"/>
                <c:pt idx="6">
                  <c:v>-1.0999999999999999E-2</c:v>
                </c:pt>
                <c:pt idx="7">
                  <c:v>-0.13700000000000001</c:v>
                </c:pt>
                <c:pt idx="8">
                  <c:v>-6.4100000000000004E-2</c:v>
                </c:pt>
                <c:pt idx="9">
                  <c:v>-7.3099999999999998E-2</c:v>
                </c:pt>
                <c:pt idx="10">
                  <c:v>-0.28989999999999999</c:v>
                </c:pt>
                <c:pt idx="11">
                  <c:v>-0.14269999999999999</c:v>
                </c:pt>
                <c:pt idx="12">
                  <c:v>-0.30709999999999998</c:v>
                </c:pt>
                <c:pt idx="13">
                  <c:v>-0.28160000000000002</c:v>
                </c:pt>
                <c:pt idx="14">
                  <c:v>-0.31259999999999999</c:v>
                </c:pt>
                <c:pt idx="15">
                  <c:v>-0.16120000000000001</c:v>
                </c:pt>
                <c:pt idx="16">
                  <c:v>0.1769</c:v>
                </c:pt>
                <c:pt idx="17">
                  <c:v>0.1893</c:v>
                </c:pt>
                <c:pt idx="18">
                  <c:v>-0.13039999999999999</c:v>
                </c:pt>
                <c:pt idx="19">
                  <c:v>3.3E-3</c:v>
                </c:pt>
                <c:pt idx="20">
                  <c:v>-0.20910000000000001</c:v>
                </c:pt>
                <c:pt idx="21">
                  <c:v>0.12809999999999999</c:v>
                </c:pt>
                <c:pt idx="22">
                  <c:v>4.2900000000000001E-2</c:v>
                </c:pt>
                <c:pt idx="23">
                  <c:v>0.1883</c:v>
                </c:pt>
                <c:pt idx="24">
                  <c:v>0.13800000000000001</c:v>
                </c:pt>
                <c:pt idx="25">
                  <c:v>0.20849999999999999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424B-4CE2-8488-89E6988AB941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Outlier 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Sheet1!$E$2:$E$183</c:f>
              <c:numCache>
                <c:formatCode>General</c:formatCode>
                <c:ptCount val="182"/>
                <c:pt idx="27">
                  <c:v>0.6431</c:v>
                </c:pt>
                <c:pt idx="28">
                  <c:v>0.33750000000000002</c:v>
                </c:pt>
                <c:pt idx="29">
                  <c:v>0.61780000000000002</c:v>
                </c:pt>
                <c:pt idx="30">
                  <c:v>-0.26379999999999998</c:v>
                </c:pt>
                <c:pt idx="31">
                  <c:v>-0.23280000000000001</c:v>
                </c:pt>
                <c:pt idx="32">
                  <c:v>-0.44769999999999999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424B-4CE2-8488-89E6988AB9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Partial Error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accent2">
                    <a:lumMod val="75000"/>
                  </a:schemeClr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7-424B-4CE2-8488-89E6988AB941}"/>
              </c:ext>
            </c:extLst>
          </c:dPt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Sheet1!$F$2:$F$183</c:f>
              <c:numCache>
                <c:formatCode>General</c:formatCode>
                <c:ptCount val="182"/>
                <c:pt idx="1">
                  <c:v>4</c:v>
                </c:pt>
                <c:pt idx="2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424B-4CE2-8488-89E6988AB94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Correct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25400">
                <a:noFill/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Sheet1!$G$2:$G$183</c:f>
              <c:numCache>
                <c:formatCode>General</c:formatCode>
                <c:ptCount val="182"/>
                <c:pt idx="34">
                  <c:v>4</c:v>
                </c:pt>
                <c:pt idx="35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424B-4CE2-8488-89E6988AB94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Sheet1!$H$2:$H$183</c:f>
              <c:numCache>
                <c:formatCode>General</c:formatCode>
                <c:ptCount val="182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424B-4CE2-8488-89E6988AB94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Sheet1!$A$2:$A$183</c:f>
              <c:numCache>
                <c:formatCode>General</c:formatCode>
                <c:ptCount val="182"/>
                <c:pt idx="0">
                  <c:v>-2</c:v>
                </c:pt>
                <c:pt idx="1">
                  <c:v>2.9009</c:v>
                </c:pt>
                <c:pt idx="2">
                  <c:v>-2.9009</c:v>
                </c:pt>
                <c:pt idx="3">
                  <c:v>4</c:v>
                </c:pt>
                <c:pt idx="4">
                  <c:v>-4</c:v>
                </c:pt>
                <c:pt idx="6">
                  <c:v>1.5100000000000001E-2</c:v>
                </c:pt>
                <c:pt idx="7">
                  <c:v>0.18890000000000001</c:v>
                </c:pt>
                <c:pt idx="8">
                  <c:v>8.8400000000000006E-2</c:v>
                </c:pt>
                <c:pt idx="9">
                  <c:v>0.1008</c:v>
                </c:pt>
                <c:pt idx="10">
                  <c:v>0.39979999999999999</c:v>
                </c:pt>
                <c:pt idx="11">
                  <c:v>0.1968</c:v>
                </c:pt>
                <c:pt idx="12">
                  <c:v>0.4234</c:v>
                </c:pt>
                <c:pt idx="13">
                  <c:v>0.38829999999999998</c:v>
                </c:pt>
                <c:pt idx="14">
                  <c:v>0.43099999999999999</c:v>
                </c:pt>
                <c:pt idx="15">
                  <c:v>0.2223</c:v>
                </c:pt>
                <c:pt idx="16">
                  <c:v>-0.24390000000000001</c:v>
                </c:pt>
                <c:pt idx="17">
                  <c:v>-0.2611</c:v>
                </c:pt>
                <c:pt idx="18">
                  <c:v>0.17979999999999999</c:v>
                </c:pt>
                <c:pt idx="19">
                  <c:v>-4.4999999999999997E-3</c:v>
                </c:pt>
                <c:pt idx="20">
                  <c:v>0.2883</c:v>
                </c:pt>
                <c:pt idx="21">
                  <c:v>-0.1767</c:v>
                </c:pt>
                <c:pt idx="22">
                  <c:v>-5.91E-2</c:v>
                </c:pt>
                <c:pt idx="23">
                  <c:v>-0.25969999999999999</c:v>
                </c:pt>
                <c:pt idx="24">
                  <c:v>-0.1903</c:v>
                </c:pt>
                <c:pt idx="25">
                  <c:v>-0.28749999999999998</c:v>
                </c:pt>
                <c:pt idx="27">
                  <c:v>-0.88670000000000004</c:v>
                </c:pt>
                <c:pt idx="28">
                  <c:v>-0.46529999999999999</c:v>
                </c:pt>
                <c:pt idx="29">
                  <c:v>-0.85189999999999999</c:v>
                </c:pt>
                <c:pt idx="30">
                  <c:v>0.36370000000000002</c:v>
                </c:pt>
                <c:pt idx="31">
                  <c:v>0.32100000000000001</c:v>
                </c:pt>
                <c:pt idx="32">
                  <c:v>0.61739999999999995</c:v>
                </c:pt>
                <c:pt idx="34">
                  <c:v>4</c:v>
                </c:pt>
                <c:pt idx="35">
                  <c:v>-4</c:v>
                </c:pt>
              </c:numCache>
            </c:numRef>
          </c:xVal>
          <c:yVal>
            <c:numRef>
              <c:f>Sheet1!$I$2:$I$183</c:f>
              <c:numCache>
                <c:formatCode>General</c:formatCode>
                <c:ptCount val="182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424B-4CE2-8488-89E6988AB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974847"/>
        <c:axId val="2084970687"/>
      </c:scatterChart>
      <c:valAx>
        <c:axId val="2084974847"/>
        <c:scaling>
          <c:orientation val="minMax"/>
          <c:max val="4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0687"/>
        <c:crosses val="autoZero"/>
        <c:crossBetween val="midCat"/>
      </c:valAx>
      <c:valAx>
        <c:axId val="2084970687"/>
        <c:scaling>
          <c:orientation val="minMax"/>
          <c:max val="4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accent1"/>
      </a:solidFill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Sheet1!$A$2:$A$39</c:f>
              <c:numCache>
                <c:formatCode>General</c:formatCode>
                <c:ptCount val="38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3.5589</c:v>
                </c:pt>
                <c:pt idx="4">
                  <c:v>-3.5589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1.1189</c:v>
                </c:pt>
                <c:pt idx="13">
                  <c:v>1.0317000000000001</c:v>
                </c:pt>
                <c:pt idx="14">
                  <c:v>-0.98850000000000005</c:v>
                </c:pt>
                <c:pt idx="15">
                  <c:v>-1.0159</c:v>
                </c:pt>
                <c:pt idx="16">
                  <c:v>-0.84719999999999995</c:v>
                </c:pt>
                <c:pt idx="17">
                  <c:v>-0.97270000000000001</c:v>
                </c:pt>
                <c:pt idx="18">
                  <c:v>-0.54649999999999999</c:v>
                </c:pt>
                <c:pt idx="19">
                  <c:v>-0.92200000000000004</c:v>
                </c:pt>
                <c:pt idx="20">
                  <c:v>-0.54890000000000005</c:v>
                </c:pt>
                <c:pt idx="21">
                  <c:v>-1.1808000000000001</c:v>
                </c:pt>
                <c:pt idx="22">
                  <c:v>-0.86839999999999995</c:v>
                </c:pt>
                <c:pt idx="23">
                  <c:v>-1.0650999999999999</c:v>
                </c:pt>
                <c:pt idx="25">
                  <c:v>-9.3700000000000006E-2</c:v>
                </c:pt>
                <c:pt idx="26">
                  <c:v>-0.34739999999999999</c:v>
                </c:pt>
                <c:pt idx="28">
                  <c:v>4</c:v>
                </c:pt>
                <c:pt idx="29">
                  <c:v>-4</c:v>
                </c:pt>
              </c:numCache>
            </c:numRef>
          </c:xVal>
          <c:yVal>
            <c:numRef>
              <c:f>Sheet1!$B$2:$B$39</c:f>
              <c:numCache>
                <c:formatCode>General</c:formatCode>
                <c:ptCount val="38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79E-42CC-88FD-D3353FFD6AE1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Outliers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38100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noFill/>
                <a:ln w="38100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rgbClr val="FF0000"/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2-B79E-42CC-88FD-D3353FFD6AE1}"/>
              </c:ext>
            </c:extLst>
          </c:dPt>
          <c:xVal>
            <c:numRef>
              <c:f>Sheet1!$A$2:$A$39</c:f>
              <c:numCache>
                <c:formatCode>General</c:formatCode>
                <c:ptCount val="38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3.5589</c:v>
                </c:pt>
                <c:pt idx="4">
                  <c:v>-3.5589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1.1189</c:v>
                </c:pt>
                <c:pt idx="13">
                  <c:v>1.0317000000000001</c:v>
                </c:pt>
                <c:pt idx="14">
                  <c:v>-0.98850000000000005</c:v>
                </c:pt>
                <c:pt idx="15">
                  <c:v>-1.0159</c:v>
                </c:pt>
                <c:pt idx="16">
                  <c:v>-0.84719999999999995</c:v>
                </c:pt>
                <c:pt idx="17">
                  <c:v>-0.97270000000000001</c:v>
                </c:pt>
                <c:pt idx="18">
                  <c:v>-0.54649999999999999</c:v>
                </c:pt>
                <c:pt idx="19">
                  <c:v>-0.92200000000000004</c:v>
                </c:pt>
                <c:pt idx="20">
                  <c:v>-0.54890000000000005</c:v>
                </c:pt>
                <c:pt idx="21">
                  <c:v>-1.1808000000000001</c:v>
                </c:pt>
                <c:pt idx="22">
                  <c:v>-0.86839999999999995</c:v>
                </c:pt>
                <c:pt idx="23">
                  <c:v>-1.0650999999999999</c:v>
                </c:pt>
                <c:pt idx="25">
                  <c:v>-9.3700000000000006E-2</c:v>
                </c:pt>
                <c:pt idx="26">
                  <c:v>-0.34739999999999999</c:v>
                </c:pt>
                <c:pt idx="28">
                  <c:v>4</c:v>
                </c:pt>
                <c:pt idx="29">
                  <c:v>-4</c:v>
                </c:pt>
              </c:numCache>
            </c:numRef>
          </c:xVal>
          <c:yVal>
            <c:numRef>
              <c:f>Sheet1!$C$2:$C$39</c:f>
              <c:numCache>
                <c:formatCode>General</c:formatCode>
                <c:ptCount val="38"/>
                <c:pt idx="3">
                  <c:v>4</c:v>
                </c:pt>
                <c:pt idx="4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B79E-42CC-88FD-D3353FFD6AE1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Sheet1!$A$2:$A$39</c:f>
              <c:numCache>
                <c:formatCode>General</c:formatCode>
                <c:ptCount val="38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3.5589</c:v>
                </c:pt>
                <c:pt idx="4">
                  <c:v>-3.5589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1.1189</c:v>
                </c:pt>
                <c:pt idx="13">
                  <c:v>1.0317000000000001</c:v>
                </c:pt>
                <c:pt idx="14">
                  <c:v>-0.98850000000000005</c:v>
                </c:pt>
                <c:pt idx="15">
                  <c:v>-1.0159</c:v>
                </c:pt>
                <c:pt idx="16">
                  <c:v>-0.84719999999999995</c:v>
                </c:pt>
                <c:pt idx="17">
                  <c:v>-0.97270000000000001</c:v>
                </c:pt>
                <c:pt idx="18">
                  <c:v>-0.54649999999999999</c:v>
                </c:pt>
                <c:pt idx="19">
                  <c:v>-0.92200000000000004</c:v>
                </c:pt>
                <c:pt idx="20">
                  <c:v>-0.54890000000000005</c:v>
                </c:pt>
                <c:pt idx="21">
                  <c:v>-1.1808000000000001</c:v>
                </c:pt>
                <c:pt idx="22">
                  <c:v>-0.86839999999999995</c:v>
                </c:pt>
                <c:pt idx="23">
                  <c:v>-1.0650999999999999</c:v>
                </c:pt>
                <c:pt idx="25">
                  <c:v>-9.3700000000000006E-2</c:v>
                </c:pt>
                <c:pt idx="26">
                  <c:v>-0.34739999999999999</c:v>
                </c:pt>
                <c:pt idx="28">
                  <c:v>4</c:v>
                </c:pt>
                <c:pt idx="29">
                  <c:v>-4</c:v>
                </c:pt>
              </c:numCache>
            </c:numRef>
          </c:xVal>
          <c:yVal>
            <c:numRef>
              <c:f>Sheet1!$D$2:$D$39</c:f>
              <c:numCache>
                <c:formatCode>General</c:formatCode>
                <c:ptCount val="38"/>
                <c:pt idx="6">
                  <c:v>0.83579999999999999</c:v>
                </c:pt>
                <c:pt idx="7">
                  <c:v>0.62970000000000004</c:v>
                </c:pt>
                <c:pt idx="8">
                  <c:v>1.0388999999999999</c:v>
                </c:pt>
                <c:pt idx="9">
                  <c:v>1.2045999999999999</c:v>
                </c:pt>
                <c:pt idx="10">
                  <c:v>0.92689999999999995</c:v>
                </c:pt>
                <c:pt idx="11">
                  <c:v>0.86480000000000001</c:v>
                </c:pt>
                <c:pt idx="12">
                  <c:v>0.72589999999999999</c:v>
                </c:pt>
                <c:pt idx="13">
                  <c:v>0.95479999999999998</c:v>
                </c:pt>
                <c:pt idx="14">
                  <c:v>-0.85</c:v>
                </c:pt>
                <c:pt idx="15">
                  <c:v>-0.85150000000000003</c:v>
                </c:pt>
                <c:pt idx="16">
                  <c:v>-1.5465</c:v>
                </c:pt>
                <c:pt idx="17">
                  <c:v>-1.3318000000000001</c:v>
                </c:pt>
                <c:pt idx="18">
                  <c:v>-1.3603000000000001</c:v>
                </c:pt>
                <c:pt idx="19">
                  <c:v>-0.89949999999999997</c:v>
                </c:pt>
                <c:pt idx="20">
                  <c:v>-0.63239999999999996</c:v>
                </c:pt>
                <c:pt idx="21">
                  <c:v>-1.0817000000000001</c:v>
                </c:pt>
                <c:pt idx="22">
                  <c:v>-0.79690000000000005</c:v>
                </c:pt>
                <c:pt idx="23">
                  <c:v>-0.86360000000000003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B79E-42CC-88FD-D3353FFD6AE1}"/>
            </c:ext>
          </c:extLst>
        </c:ser>
        <c:ser>
          <c:idx val="0"/>
          <c:order val="3"/>
          <c:tx>
            <c:strRef>
              <c:f>Sheet1!$E$1</c:f>
              <c:strCache>
                <c:ptCount val="1"/>
                <c:pt idx="0">
                  <c:v>Outlier Points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  <a:effectLst/>
            </c:spPr>
          </c:marker>
          <c:xVal>
            <c:numRef>
              <c:f>Sheet1!$A$2:$A$39</c:f>
              <c:numCache>
                <c:formatCode>General</c:formatCode>
                <c:ptCount val="38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3.5589</c:v>
                </c:pt>
                <c:pt idx="4">
                  <c:v>-3.5589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1.1189</c:v>
                </c:pt>
                <c:pt idx="13">
                  <c:v>1.0317000000000001</c:v>
                </c:pt>
                <c:pt idx="14">
                  <c:v>-0.98850000000000005</c:v>
                </c:pt>
                <c:pt idx="15">
                  <c:v>-1.0159</c:v>
                </c:pt>
                <c:pt idx="16">
                  <c:v>-0.84719999999999995</c:v>
                </c:pt>
                <c:pt idx="17">
                  <c:v>-0.97270000000000001</c:v>
                </c:pt>
                <c:pt idx="18">
                  <c:v>-0.54649999999999999</c:v>
                </c:pt>
                <c:pt idx="19">
                  <c:v>-0.92200000000000004</c:v>
                </c:pt>
                <c:pt idx="20">
                  <c:v>-0.54890000000000005</c:v>
                </c:pt>
                <c:pt idx="21">
                  <c:v>-1.1808000000000001</c:v>
                </c:pt>
                <c:pt idx="22">
                  <c:v>-0.86839999999999995</c:v>
                </c:pt>
                <c:pt idx="23">
                  <c:v>-1.0650999999999999</c:v>
                </c:pt>
                <c:pt idx="25">
                  <c:v>-9.3700000000000006E-2</c:v>
                </c:pt>
                <c:pt idx="26">
                  <c:v>-0.34739999999999999</c:v>
                </c:pt>
                <c:pt idx="28">
                  <c:v>4</c:v>
                </c:pt>
                <c:pt idx="29">
                  <c:v>-4</c:v>
                </c:pt>
              </c:numCache>
            </c:numRef>
          </c:xVal>
          <c:yVal>
            <c:numRef>
              <c:f>Sheet1!$E$2:$E$39</c:f>
              <c:numCache>
                <c:formatCode>General</c:formatCode>
                <c:ptCount val="38"/>
                <c:pt idx="25">
                  <c:v>-0.89449999999999996</c:v>
                </c:pt>
                <c:pt idx="26">
                  <c:v>-1.1545000000000001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B79E-42CC-88FD-D3353FFD6A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Partial Error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Pt>
            <c:idx val="2"/>
            <c:marker>
              <c:symbol val="circle"/>
              <c:size val="5"/>
              <c:spPr>
                <a:noFill/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solidFill>
                  <a:schemeClr val="accent2">
                    <a:lumMod val="75000"/>
                  </a:schemeClr>
                </a:solidFill>
                <a:round/>
                <a:headEnd type="arrow"/>
                <a:tailEnd type="arrow"/>
              </a:ln>
              <a:effectLst/>
            </c:spPr>
            <c:extLst>
              <c:ext xmlns:c16="http://schemas.microsoft.com/office/drawing/2014/chart" uri="{C3380CC4-5D6E-409C-BE32-E72D297353CC}">
                <c16:uniqueId val="{00000007-B79E-42CC-88FD-D3353FFD6AE1}"/>
              </c:ext>
            </c:extLst>
          </c:dPt>
          <c:xVal>
            <c:numRef>
              <c:f>Sheet1!$A$2:$A$39</c:f>
              <c:numCache>
                <c:formatCode>General</c:formatCode>
                <c:ptCount val="38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3.5589</c:v>
                </c:pt>
                <c:pt idx="4">
                  <c:v>-3.5589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1.1189</c:v>
                </c:pt>
                <c:pt idx="13">
                  <c:v>1.0317000000000001</c:v>
                </c:pt>
                <c:pt idx="14">
                  <c:v>-0.98850000000000005</c:v>
                </c:pt>
                <c:pt idx="15">
                  <c:v>-1.0159</c:v>
                </c:pt>
                <c:pt idx="16">
                  <c:v>-0.84719999999999995</c:v>
                </c:pt>
                <c:pt idx="17">
                  <c:v>-0.97270000000000001</c:v>
                </c:pt>
                <c:pt idx="18">
                  <c:v>-0.54649999999999999</c:v>
                </c:pt>
                <c:pt idx="19">
                  <c:v>-0.92200000000000004</c:v>
                </c:pt>
                <c:pt idx="20">
                  <c:v>-0.54890000000000005</c:v>
                </c:pt>
                <c:pt idx="21">
                  <c:v>-1.1808000000000001</c:v>
                </c:pt>
                <c:pt idx="22">
                  <c:v>-0.86839999999999995</c:v>
                </c:pt>
                <c:pt idx="23">
                  <c:v>-1.0650999999999999</c:v>
                </c:pt>
                <c:pt idx="25">
                  <c:v>-9.3700000000000006E-2</c:v>
                </c:pt>
                <c:pt idx="26">
                  <c:v>-0.34739999999999999</c:v>
                </c:pt>
                <c:pt idx="28">
                  <c:v>4</c:v>
                </c:pt>
                <c:pt idx="29">
                  <c:v>-4</c:v>
                </c:pt>
              </c:numCache>
            </c:numRef>
          </c:xVal>
          <c:yVal>
            <c:numRef>
              <c:f>Sheet1!$F$2:$F$39</c:f>
              <c:numCache>
                <c:formatCode>General</c:formatCode>
                <c:ptCount val="38"/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B79E-42CC-88FD-D3353FFD6AE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Correct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  <a:headEnd type="arrow"/>
              <a:tailEnd type="arrow"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Sheet1!$A$2:$A$39</c:f>
              <c:numCache>
                <c:formatCode>General</c:formatCode>
                <c:ptCount val="38"/>
                <c:pt idx="0">
                  <c:v>-2</c:v>
                </c:pt>
                <c:pt idx="1">
                  <c:v>2.8824999999999998</c:v>
                </c:pt>
                <c:pt idx="2">
                  <c:v>-2.8824999999999998</c:v>
                </c:pt>
                <c:pt idx="3">
                  <c:v>3.5589</c:v>
                </c:pt>
                <c:pt idx="4">
                  <c:v>-3.5589</c:v>
                </c:pt>
                <c:pt idx="6">
                  <c:v>0.62919999999999998</c:v>
                </c:pt>
                <c:pt idx="7">
                  <c:v>0.74490000000000001</c:v>
                </c:pt>
                <c:pt idx="8">
                  <c:v>0.88829999999999998</c:v>
                </c:pt>
                <c:pt idx="9">
                  <c:v>1.0274000000000001</c:v>
                </c:pt>
                <c:pt idx="10">
                  <c:v>1.2822</c:v>
                </c:pt>
                <c:pt idx="11">
                  <c:v>0.92749999999999999</c:v>
                </c:pt>
                <c:pt idx="12">
                  <c:v>1.1189</c:v>
                </c:pt>
                <c:pt idx="13">
                  <c:v>1.0317000000000001</c:v>
                </c:pt>
                <c:pt idx="14">
                  <c:v>-0.98850000000000005</c:v>
                </c:pt>
                <c:pt idx="15">
                  <c:v>-1.0159</c:v>
                </c:pt>
                <c:pt idx="16">
                  <c:v>-0.84719999999999995</c:v>
                </c:pt>
                <c:pt idx="17">
                  <c:v>-0.97270000000000001</c:v>
                </c:pt>
                <c:pt idx="18">
                  <c:v>-0.54649999999999999</c:v>
                </c:pt>
                <c:pt idx="19">
                  <c:v>-0.92200000000000004</c:v>
                </c:pt>
                <c:pt idx="20">
                  <c:v>-0.54890000000000005</c:v>
                </c:pt>
                <c:pt idx="21">
                  <c:v>-1.1808000000000001</c:v>
                </c:pt>
                <c:pt idx="22">
                  <c:v>-0.86839999999999995</c:v>
                </c:pt>
                <c:pt idx="23">
                  <c:v>-1.0650999999999999</c:v>
                </c:pt>
                <c:pt idx="25">
                  <c:v>-9.3700000000000006E-2</c:v>
                </c:pt>
                <c:pt idx="26">
                  <c:v>-0.34739999999999999</c:v>
                </c:pt>
                <c:pt idx="28">
                  <c:v>4</c:v>
                </c:pt>
                <c:pt idx="29">
                  <c:v>-4</c:v>
                </c:pt>
              </c:numCache>
            </c:numRef>
          </c:xVal>
          <c:yVal>
            <c:numRef>
              <c:f>Sheet1!$G$2:$G$39</c:f>
              <c:numCache>
                <c:formatCode>General</c:formatCode>
                <c:ptCount val="38"/>
                <c:pt idx="28">
                  <c:v>4</c:v>
                </c:pt>
                <c:pt idx="29">
                  <c:v>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B79E-42CC-88FD-D3353FFD6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4974847"/>
        <c:axId val="2084970687"/>
      </c:scatterChart>
      <c:valAx>
        <c:axId val="2084974847"/>
        <c:scaling>
          <c:orientation val="minMax"/>
          <c:max val="4"/>
          <c:min val="-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0687"/>
        <c:crosses val="autoZero"/>
        <c:crossBetween val="midCat"/>
      </c:valAx>
      <c:valAx>
        <c:axId val="2084970687"/>
        <c:scaling>
          <c:orientation val="minMax"/>
          <c:max val="4"/>
          <c:min val="-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0"/>
        <c:majorTickMark val="out"/>
        <c:minorTickMark val="none"/>
        <c:tickLblPos val="none"/>
        <c:spPr>
          <a:noFill/>
          <a:ln w="3810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49748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accent1"/>
      </a:solidFill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0.7105</cdr:x>
      <cdr:y>0.04043</cdr:y>
    </cdr:from>
    <cdr:to>
      <cdr:x>0.75115</cdr:x>
      <cdr:y>0.1465</cdr:y>
    </cdr:to>
    <cdr:sp macro="" textlink="">
      <cdr:nvSpPr>
        <cdr:cNvPr id="2" name="TextBox 9"/>
        <cdr:cNvSpPr txBox="1"/>
      </cdr:nvSpPr>
      <cdr:spPr>
        <a:xfrm xmlns:a="http://schemas.openxmlformats.org/drawingml/2006/main">
          <a:off x="3228916" y="175973"/>
          <a:ext cx="184731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2400" dirty="0"/>
        </a:p>
      </cdr:txBody>
    </cdr:sp>
  </cdr:relSizeAnchor>
  <cdr:relSizeAnchor xmlns:cdr="http://schemas.openxmlformats.org/drawingml/2006/chartDrawing">
    <cdr:from>
      <cdr:x>0.03666</cdr:x>
      <cdr:y>0.19872</cdr:y>
    </cdr:from>
    <cdr:to>
      <cdr:x>0.14375</cdr:x>
      <cdr:y>0.30455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66608" y="864953"/>
          <a:ext cx="486696" cy="460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2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0.79798</cdr:x>
      <cdr:y>0.12322</cdr:y>
    </cdr:from>
    <cdr:to>
      <cdr:x>1</cdr:x>
      <cdr:y>0.3333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10770" y="53631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9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80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92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60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02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54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90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84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12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11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6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3EBE9-4A3E-4E69-832F-F05606FD036B}" type="datetimeFigureOut">
              <a:rPr lang="en-US" smtClean="0"/>
              <a:t>06-Jul-17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4E2AF-3EF9-49B4-B884-92EE7140F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0.png"/><Relationship Id="rId7" Type="http://schemas.openxmlformats.org/officeDocument/2006/relationships/image" Target="../media/image1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3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5.xml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chart" Target="../charts/chart6.xml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chart" Target="../charts/chart8.xml"/><Relationship Id="rId7" Type="http://schemas.openxmlformats.org/officeDocument/2006/relationships/chart" Target="../charts/chart9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Thresholding</a:t>
            </a:r>
            <a:r>
              <a:rPr lang="en-US" dirty="0" smtClean="0"/>
              <a:t> Based Efficient Outlier Robust PCA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Yeshwanth Cherapanamjeri, Prateek Jain, Praneeth Netrapalli</a:t>
            </a:r>
          </a:p>
          <a:p>
            <a:r>
              <a:rPr lang="en-US" dirty="0" smtClean="0"/>
              <a:t>Microsoft Research India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97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Vanilla PCA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Given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data points,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 smtClean="0"/>
                  <a:t>, compute the rank-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 smtClean="0"/>
                  <a:t> subspace that best describes the data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Formally: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3392653" y="2663476"/>
            <a:ext cx="5406694" cy="2196751"/>
            <a:chOff x="3609766" y="3001141"/>
            <a:chExt cx="7013988" cy="30309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9662652" y="3008670"/>
                  <a:ext cx="353961" cy="3023419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62652" y="3008670"/>
                  <a:ext cx="353961" cy="3023419"/>
                </a:xfrm>
                <a:prstGeom prst="rect">
                  <a:avLst/>
                </a:prstGeom>
                <a:blipFill>
                  <a:blip r:embed="rId3"/>
                  <a:stretch>
                    <a:fillRect l="-234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2" name="Group 21"/>
            <p:cNvGrpSpPr/>
            <p:nvPr/>
          </p:nvGrpSpPr>
          <p:grpSpPr>
            <a:xfrm>
              <a:off x="3609766" y="3001141"/>
              <a:ext cx="7013988" cy="3030948"/>
              <a:chOff x="3609766" y="3001141"/>
              <a:chExt cx="7013988" cy="3030948"/>
            </a:xfrm>
          </p:grpSpPr>
          <p:sp>
            <p:nvSpPr>
              <p:cNvPr id="7" name="Double Bracket 6"/>
              <p:cNvSpPr/>
              <p:nvPr/>
            </p:nvSpPr>
            <p:spPr>
              <a:xfrm>
                <a:off x="4783393" y="3008670"/>
                <a:ext cx="5840361" cy="3023419"/>
              </a:xfrm>
              <a:prstGeom prst="bracketPair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ectangle 7"/>
                  <p:cNvSpPr/>
                  <p:nvPr/>
                </p:nvSpPr>
                <p:spPr>
                  <a:xfrm>
                    <a:off x="5412659" y="3008670"/>
                    <a:ext cx="353961" cy="3023419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" name="Rectangle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12659" y="3008670"/>
                    <a:ext cx="353961" cy="302341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173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 8"/>
                  <p:cNvSpPr/>
                  <p:nvPr/>
                </p:nvSpPr>
                <p:spPr>
                  <a:xfrm>
                    <a:off x="7234085" y="3001142"/>
                    <a:ext cx="353961" cy="3023419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9" name="Rectangle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34085" y="3001142"/>
                    <a:ext cx="353961" cy="302341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127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/>
                  <p:cNvSpPr/>
                  <p:nvPr/>
                </p:nvSpPr>
                <p:spPr>
                  <a:xfrm>
                    <a:off x="6019797" y="3001141"/>
                    <a:ext cx="353961" cy="3023419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4" name="Rectangle 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19797" y="3001141"/>
                    <a:ext cx="353961" cy="302341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914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ectangle 14"/>
                  <p:cNvSpPr/>
                  <p:nvPr/>
                </p:nvSpPr>
                <p:spPr>
                  <a:xfrm>
                    <a:off x="6626941" y="3001141"/>
                    <a:ext cx="353961" cy="3023419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6941" y="3001141"/>
                    <a:ext cx="353961" cy="302341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914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7" name="Straight Connector 16"/>
              <p:cNvCxnSpPr/>
              <p:nvPr/>
            </p:nvCxnSpPr>
            <p:spPr>
              <a:xfrm>
                <a:off x="7841223" y="4542503"/>
                <a:ext cx="1420764" cy="0"/>
              </a:xfrm>
              <a:prstGeom prst="line">
                <a:avLst/>
              </a:prstGeom>
              <a:ln w="63500"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3609766" y="4223503"/>
                    <a:ext cx="1429559" cy="72190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21" name="TextBox 2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09766" y="4223503"/>
                    <a:ext cx="1429559" cy="721908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3797005" y="5698078"/>
                <a:ext cx="4790479" cy="801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argmin</m:t>
                              </m:r>
                            </m:e>
                            <m:li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 −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  <m:sSup>
                                        <m:sSupPr>
                                          <m:ctrlP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p>
                                          <m:r>
                                            <a:rPr lang="en-U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⊤</m:t>
                                          </m:r>
                                        </m:sup>
                                      </m:sSup>
                                    </m:e>
                                  </m:d>
                                  <m:sSup>
                                    <m:sSup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p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005" y="5698078"/>
                <a:ext cx="4790479" cy="8015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/>
          <p:cNvSpPr/>
          <p:nvPr/>
        </p:nvSpPr>
        <p:spPr>
          <a:xfrm>
            <a:off x="8972204" y="2684967"/>
            <a:ext cx="312209" cy="2191294"/>
          </a:xfrm>
          <a:prstGeom prst="rightBrace">
            <a:avLst/>
          </a:prstGeom>
          <a:ln w="3175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9252051" y="3519004"/>
                <a:ext cx="4972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𝒅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2051" y="3519004"/>
                <a:ext cx="497251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528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Vanilla PCA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Can be solved efficiently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𝑛𝑑𝑟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time via </a:t>
                </a:r>
                <a:r>
                  <a:rPr lang="en-US" dirty="0" smtClean="0"/>
                  <a:t>SVD</a:t>
                </a:r>
              </a:p>
              <a:p>
                <a:pPr lvl="1"/>
                <a:r>
                  <a:rPr lang="en-US" dirty="0" smtClean="0"/>
                  <a:t>Even faster algorithms possible via input-sparsity time algorithms</a:t>
                </a:r>
                <a:endParaRPr lang="en-US" dirty="0" smtClean="0"/>
              </a:p>
              <a:p>
                <a:r>
                  <a:rPr lang="en-US" dirty="0" smtClean="0"/>
                  <a:t>However, </a:t>
                </a:r>
                <a:r>
                  <a:rPr lang="en-US" dirty="0" smtClean="0"/>
                  <a:t>PCA is </a:t>
                </a:r>
                <a:r>
                  <a:rPr lang="en-US" dirty="0" smtClean="0"/>
                  <a:t>brittle to the presence of outliers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2643327"/>
              </p:ext>
            </p:extLst>
          </p:nvPr>
        </p:nvGraphicFramePr>
        <p:xfrm>
          <a:off x="4369603" y="3268494"/>
          <a:ext cx="3431981" cy="3218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403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Robust PCA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96401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Given corrupted data matrix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, 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𝑃𝐶𝐴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endParaRPr lang="en-US" sz="3200" dirty="0" smtClean="0"/>
              </a:p>
              <a:p>
                <a:endParaRPr lang="en-US" sz="3200" dirty="0"/>
              </a:p>
              <a:p>
                <a:endParaRPr lang="en-US" sz="3200" dirty="0" smtClean="0"/>
              </a:p>
              <a:p>
                <a:endParaRPr lang="en-US" sz="3200" dirty="0"/>
              </a:p>
              <a:p>
                <a:endParaRPr lang="en-US" sz="3200" dirty="0" smtClean="0"/>
              </a:p>
              <a:p>
                <a:endParaRPr lang="en-US" sz="3200" dirty="0"/>
              </a:p>
              <a:p>
                <a:endParaRPr lang="en-US" sz="3200" dirty="0" smtClean="0"/>
              </a:p>
              <a:p>
                <a:r>
                  <a:rPr lang="en-US" dirty="0" smtClean="0"/>
                  <a:t>Existing solutions are computationally heavy and have weak recovery guarantees</a:t>
                </a:r>
              </a:p>
              <a:p>
                <a:endParaRPr lang="en-US" sz="3200" dirty="0"/>
              </a:p>
              <a:p>
                <a:pPr marL="0" indent="0">
                  <a:buNone/>
                </a:pP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96401"/>
              </a:xfrm>
              <a:blipFill>
                <a:blip r:embed="rId2"/>
                <a:stretch>
                  <a:fillRect l="-1043" t="-2033" r="-464" b="-2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2065306" y="2502529"/>
            <a:ext cx="8016009" cy="3075422"/>
            <a:chOff x="2109550" y="2635267"/>
            <a:chExt cx="8016009" cy="3075422"/>
          </a:xfrm>
        </p:grpSpPr>
        <p:grpSp>
          <p:nvGrpSpPr>
            <p:cNvPr id="29" name="Group 28"/>
            <p:cNvGrpSpPr/>
            <p:nvPr/>
          </p:nvGrpSpPr>
          <p:grpSpPr>
            <a:xfrm>
              <a:off x="2109550" y="2635267"/>
              <a:ext cx="8016009" cy="2198888"/>
              <a:chOff x="3363157" y="2679510"/>
              <a:chExt cx="8016009" cy="2198888"/>
            </a:xfrm>
          </p:grpSpPr>
          <p:sp>
            <p:nvSpPr>
              <p:cNvPr id="7" name="Double Bracket 6"/>
              <p:cNvSpPr/>
              <p:nvPr/>
            </p:nvSpPr>
            <p:spPr>
              <a:xfrm>
                <a:off x="4660490" y="2687104"/>
                <a:ext cx="6718676" cy="2191294"/>
              </a:xfrm>
              <a:prstGeom prst="bracketPair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3363157" y="3549412"/>
                    <a:ext cx="1168910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</m:oMath>
                      </m:oMathPara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3157" y="3549412"/>
                    <a:ext cx="1168910" cy="52322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Connector 11"/>
              <p:cNvCxnSpPr/>
              <p:nvPr/>
            </p:nvCxnSpPr>
            <p:spPr>
              <a:xfrm>
                <a:off x="9792929" y="3829886"/>
                <a:ext cx="516194" cy="0"/>
              </a:xfrm>
              <a:prstGeom prst="line">
                <a:avLst/>
              </a:prstGeom>
              <a:ln w="63500">
                <a:solidFill>
                  <a:srgbClr val="FF0000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/>
                  <p:cNvSpPr/>
                  <p:nvPr/>
                </p:nvSpPr>
                <p:spPr>
                  <a:xfrm>
                    <a:off x="8517700" y="2679510"/>
                    <a:ext cx="461103" cy="2191294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14" name="Rectangle 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17700" y="2679510"/>
                    <a:ext cx="461103" cy="219129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025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Rectangle 7"/>
                  <p:cNvSpPr/>
                  <p:nvPr/>
                </p:nvSpPr>
                <p:spPr>
                  <a:xfrm>
                    <a:off x="5127416" y="2679510"/>
                    <a:ext cx="461103" cy="2191294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8" name="Rectangle 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416" y="2679510"/>
                    <a:ext cx="461103" cy="2191294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/>
                  <p:cNvSpPr/>
                  <p:nvPr/>
                </p:nvSpPr>
                <p:spPr>
                  <a:xfrm>
                    <a:off x="5846502" y="2687104"/>
                    <a:ext cx="461103" cy="2191294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10" name="Rectangle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46502" y="2687104"/>
                    <a:ext cx="461103" cy="219129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9223973" y="2687104"/>
                    <a:ext cx="461103" cy="2191294"/>
                  </a:xfrm>
                  <a:prstGeom prst="rect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23973" y="2687104"/>
                    <a:ext cx="461103" cy="219129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2" name="Straight Connector 21"/>
              <p:cNvCxnSpPr/>
              <p:nvPr/>
            </p:nvCxnSpPr>
            <p:spPr>
              <a:xfrm>
                <a:off x="6387229" y="3829886"/>
                <a:ext cx="2045829" cy="1"/>
              </a:xfrm>
              <a:prstGeom prst="line">
                <a:avLst/>
              </a:prstGeom>
              <a:ln w="63500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Rectangle 27"/>
                  <p:cNvSpPr/>
                  <p:nvPr/>
                </p:nvSpPr>
                <p:spPr>
                  <a:xfrm>
                    <a:off x="10416976" y="2684967"/>
                    <a:ext cx="461103" cy="2191294"/>
                  </a:xfrm>
                  <a:prstGeom prst="rect">
                    <a:avLst/>
                  </a:prstGeom>
                  <a:solidFill>
                    <a:srgbClr val="FF000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28" name="Rectangle 2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16976" y="2684967"/>
                    <a:ext cx="461103" cy="219129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0" name="Left Brace 29"/>
            <p:cNvSpPr/>
            <p:nvPr/>
          </p:nvSpPr>
          <p:spPr>
            <a:xfrm rot="16200000">
              <a:off x="5690314" y="3152587"/>
              <a:ext cx="218377" cy="3851387"/>
            </a:xfrm>
            <a:prstGeom prst="leftBrac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Left Brace 30"/>
            <p:cNvSpPr/>
            <p:nvPr/>
          </p:nvSpPr>
          <p:spPr>
            <a:xfrm rot="16200000">
              <a:off x="8688231" y="4251227"/>
              <a:ext cx="218377" cy="1654106"/>
            </a:xfrm>
            <a:prstGeom prst="leftBrac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4998417" y="5187469"/>
                  <a:ext cx="160217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98417" y="5187469"/>
                  <a:ext cx="1602170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8431469" y="5158996"/>
                  <a:ext cx="668516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31469" y="5158996"/>
                  <a:ext cx="668516" cy="52322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4665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Contributions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Our algorithm TORP:</a:t>
                </a:r>
              </a:p>
              <a:p>
                <a:r>
                  <a:rPr lang="en-US" dirty="0" smtClean="0"/>
                  <a:t>Simple: Based </a:t>
                </a:r>
                <a:r>
                  <a:rPr lang="en-US" dirty="0" smtClean="0"/>
                  <a:t>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𝑆𝑉𝐷</m:t>
                    </m:r>
                  </m:oMath>
                </a14:m>
                <a:r>
                  <a:rPr lang="en-US" dirty="0" smtClean="0"/>
                  <a:t> and Hard </a:t>
                </a:r>
                <a:r>
                  <a:rPr lang="en-US" dirty="0" err="1" smtClean="0"/>
                  <a:t>Thresholding</a:t>
                </a:r>
                <a:endParaRPr lang="en-US" dirty="0" smtClean="0"/>
              </a:p>
              <a:p>
                <a:r>
                  <a:rPr lang="en-US" dirty="0" smtClean="0"/>
                  <a:t>Run-time: </a:t>
                </a:r>
                <a:r>
                  <a:rPr lang="en-US" dirty="0"/>
                  <a:t>N</a:t>
                </a:r>
                <a:r>
                  <a:rPr lang="en-US" dirty="0" smtClean="0"/>
                  <a:t>early </a:t>
                </a:r>
                <a:r>
                  <a:rPr lang="en-US" dirty="0" smtClean="0"/>
                  <a:t>matches Vanilla PCA</a:t>
                </a:r>
              </a:p>
              <a:p>
                <a:r>
                  <a:rPr lang="en-US" dirty="0" smtClean="0"/>
                  <a:t>Strong recovery </a:t>
                </a:r>
                <a:r>
                  <a:rPr lang="en-US" dirty="0" smtClean="0"/>
                  <a:t>guarantees</a:t>
                </a:r>
              </a:p>
              <a:p>
                <a:pPr lvl="1"/>
                <a:r>
                  <a:rPr lang="en-US" dirty="0" smtClean="0"/>
                  <a:t>Recovers subspace exactly/optimally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46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Effects </a:t>
            </a:r>
            <a:r>
              <a:rPr lang="en-US" dirty="0" smtClean="0"/>
              <a:t>– Blatant Outliers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63665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Outliers with large contribution to the principal subspace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Can be easily detected via projection onto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63665"/>
              </a:xfrm>
              <a:blipFill>
                <a:blip r:embed="rId2"/>
                <a:stretch>
                  <a:fillRect l="-1043" t="-2089" b="-1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4450942" y="2477679"/>
            <a:ext cx="3350395" cy="3055020"/>
            <a:chOff x="4312046" y="2500828"/>
            <a:chExt cx="3567907" cy="3351090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4" name="Content Placeholder 5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4271200407"/>
                    </p:ext>
                  </p:extLst>
                </p:nvPr>
              </p:nvGraphicFramePr>
              <p:xfrm>
                <a:off x="4312046" y="2500828"/>
                <a:ext cx="3567907" cy="335109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Choice>
          <mc:Fallback xmlns="">
            <p:graphicFrame>
              <p:nvGraphicFramePr>
                <p:cNvPr id="4" name="Content Placeholder 5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4271200407"/>
                    </p:ext>
                  </p:extLst>
                </p:nvPr>
              </p:nvGraphicFramePr>
              <p:xfrm>
                <a:off x="4312046" y="2500828"/>
                <a:ext cx="3567907" cy="335109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4487475" y="2853527"/>
                  <a:ext cx="47801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𝑼</m:t>
                        </m:r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7475" y="2853527"/>
                  <a:ext cx="478016" cy="461665"/>
                </a:xfrm>
                <a:prstGeom prst="rect">
                  <a:avLst/>
                </a:prstGeom>
                <a:blipFill>
                  <a:blip r:embed="rId5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7280173" y="2853527"/>
                  <a:ext cx="5997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0173" y="2853527"/>
                  <a:ext cx="599780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TextBox 8"/>
          <p:cNvSpPr txBox="1"/>
          <p:nvPr/>
        </p:nvSpPr>
        <p:spPr>
          <a:xfrm>
            <a:off x="2101783" y="2926262"/>
            <a:ext cx="24198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Outliers with </a:t>
            </a:r>
          </a:p>
          <a:p>
            <a:pPr algn="ctr"/>
            <a:r>
              <a:rPr lang="en-US" sz="2400" dirty="0"/>
              <a:t>large </a:t>
            </a:r>
            <a:r>
              <a:rPr lang="en-US" sz="2400" dirty="0" smtClean="0"/>
              <a:t>contribution</a:t>
            </a:r>
            <a:endParaRPr lang="en-US" sz="2400" dirty="0"/>
          </a:p>
        </p:txBody>
      </p:sp>
      <p:graphicFrame>
        <p:nvGraphicFramePr>
          <p:cNvPr id="1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7076460"/>
              </p:ext>
            </p:extLst>
          </p:nvPr>
        </p:nvGraphicFramePr>
        <p:xfrm>
          <a:off x="4454633" y="2477679"/>
          <a:ext cx="3346704" cy="3054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Oval 7"/>
          <p:cNvSpPr/>
          <p:nvPr/>
        </p:nvSpPr>
        <p:spPr>
          <a:xfrm>
            <a:off x="4271058" y="2342742"/>
            <a:ext cx="914400" cy="914400"/>
          </a:xfrm>
          <a:prstGeom prst="ellipse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4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0" grpId="0">
        <p:bldAsOne/>
      </p:bldGraphic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Effects </a:t>
            </a:r>
            <a:r>
              <a:rPr lang="en-US" dirty="0" smtClean="0"/>
              <a:t>– Subtle 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Outlier with small contribution to principal subspace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Earlier strategy doesn’t work</a:t>
            </a:r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544331"/>
              </p:ext>
            </p:extLst>
          </p:nvPr>
        </p:nvGraphicFramePr>
        <p:xfrm>
          <a:off x="4422648" y="2483105"/>
          <a:ext cx="3346704" cy="3054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38122" y="2799217"/>
                <a:ext cx="563215" cy="4208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122" y="2799217"/>
                <a:ext cx="563215" cy="420877"/>
              </a:xfrm>
              <a:prstGeom prst="rect">
                <a:avLst/>
              </a:prstGeom>
              <a:blipFill>
                <a:blip r:embed="rId3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08858" y="2568384"/>
                <a:ext cx="4780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8858" y="2568384"/>
                <a:ext cx="47801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22648" y="3162055"/>
                <a:ext cx="6494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648" y="3162055"/>
                <a:ext cx="649473" cy="461665"/>
              </a:xfrm>
              <a:prstGeom prst="rect">
                <a:avLst/>
              </a:prstGeom>
              <a:blipFill>
                <a:blip r:embed="rId5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319313" y="2441024"/>
                <a:ext cx="248452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Project onto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313" y="2441024"/>
                <a:ext cx="2484526" cy="523220"/>
              </a:xfrm>
              <a:prstGeom prst="rect">
                <a:avLst/>
              </a:prstGeom>
              <a:blipFill>
                <a:blip r:embed="rId6"/>
                <a:stretch>
                  <a:fillRect l="-5160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411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Effects </a:t>
            </a:r>
            <a:r>
              <a:rPr lang="en-US" dirty="0" smtClean="0"/>
              <a:t>– </a:t>
            </a:r>
            <a:r>
              <a:rPr lang="en-US" dirty="0" smtClean="0"/>
              <a:t>Subtle 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Outliers generally have larger residual than inliers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38122" y="2799217"/>
                <a:ext cx="563215" cy="4208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122" y="2799217"/>
                <a:ext cx="563215" cy="420877"/>
              </a:xfrm>
              <a:prstGeom prst="rect">
                <a:avLst/>
              </a:prstGeom>
              <a:blipFill>
                <a:blip r:embed="rId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08858" y="2568384"/>
                <a:ext cx="4780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8858" y="2568384"/>
                <a:ext cx="478016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22648" y="3162055"/>
                <a:ext cx="6494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648" y="3162055"/>
                <a:ext cx="649473" cy="461665"/>
              </a:xfrm>
              <a:prstGeom prst="rect">
                <a:avLst/>
              </a:prstGeom>
              <a:blipFill>
                <a:blip r:embed="rId4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4422648" y="2550461"/>
            <a:ext cx="3431461" cy="3054096"/>
            <a:chOff x="1021669" y="1690688"/>
            <a:chExt cx="3431461" cy="3054096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0" name="Content Placeholder 5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411853715"/>
                    </p:ext>
                  </p:extLst>
                </p:nvPr>
              </p:nvGraphicFramePr>
              <p:xfrm>
                <a:off x="1021669" y="1690688"/>
                <a:ext cx="3346704" cy="3054096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5"/>
                </a:graphicData>
              </a:graphic>
            </p:graphicFrame>
          </mc:Choice>
          <mc:Fallback xmlns="">
            <p:graphicFrame>
              <p:nvGraphicFramePr>
                <p:cNvPr id="10" name="Content Placeholder 5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411853715"/>
                    </p:ext>
                  </p:extLst>
                </p:nvPr>
              </p:nvGraphicFramePr>
              <p:xfrm>
                <a:off x="1021669" y="1690688"/>
                <a:ext cx="3346704" cy="3054096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853350" y="1924513"/>
                  <a:ext cx="59978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3350" y="1924513"/>
                  <a:ext cx="599780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9"/>
                <p:cNvSpPr txBox="1"/>
                <p:nvPr/>
              </p:nvSpPr>
              <p:spPr>
                <a:xfrm>
                  <a:off x="1175823" y="2322870"/>
                  <a:ext cx="64947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⊥</m:t>
                            </m:r>
                          </m:sub>
                        </m:sSub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12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5823" y="2322870"/>
                  <a:ext cx="649472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1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3306355" y="1753053"/>
                  <a:ext cx="47801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𝑼</m:t>
                        </m:r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6355" y="1753053"/>
                  <a:ext cx="478016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Oval 13"/>
          <p:cNvSpPr/>
          <p:nvPr/>
        </p:nvSpPr>
        <p:spPr>
          <a:xfrm>
            <a:off x="5549150" y="3540878"/>
            <a:ext cx="514742" cy="536631"/>
          </a:xfrm>
          <a:prstGeom prst="ellipse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117547" y="3994595"/>
            <a:ext cx="491311" cy="504943"/>
          </a:xfrm>
          <a:prstGeom prst="ellipse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2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(TORP)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67696" y="1825625"/>
                <a:ext cx="10515600" cy="4351338"/>
              </a:xfrm>
              <a:solidFill>
                <a:schemeClr val="bg1"/>
              </a:solidFill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b="0" dirty="0" smtClean="0"/>
                  <a:t>Initialize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←0</m:t>
                    </m:r>
                  </m:oMath>
                </a14:m>
                <a:endParaRPr lang="en-US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For t = 0 . . . T</a:t>
                </a:r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𝑆𝑉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</m:d>
                  </m:oMath>
                </a14:m>
                <a:endParaRPr lang="en-US" b="0" dirty="0" smtClean="0"/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>
                    <a:latin typeface="Cambria Math" panose="02040503050406030204" pitchFamily="18" charset="0"/>
                  </a:rPr>
                  <a:t>(Contribution)</a:t>
                </a: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7696" y="1825625"/>
                <a:ext cx="10515600" cy="4351338"/>
              </a:xfrm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6129727"/>
              </p:ext>
            </p:extLst>
          </p:nvPr>
        </p:nvGraphicFramePr>
        <p:xfrm>
          <a:off x="7226710" y="1690688"/>
          <a:ext cx="454181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0647" y="2323753"/>
                <a:ext cx="4780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647" y="2323753"/>
                <a:ext cx="47801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053910" y="2092921"/>
                <a:ext cx="5997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3910" y="2092921"/>
                <a:ext cx="59978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2937503"/>
              </p:ext>
            </p:extLst>
          </p:nvPr>
        </p:nvGraphicFramePr>
        <p:xfrm>
          <a:off x="7226710" y="1690688"/>
          <a:ext cx="4544568" cy="435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Oval 7"/>
          <p:cNvSpPr/>
          <p:nvPr/>
        </p:nvSpPr>
        <p:spPr>
          <a:xfrm>
            <a:off x="7203169" y="1617489"/>
            <a:ext cx="720712" cy="706264"/>
          </a:xfrm>
          <a:prstGeom prst="ellipse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947422" y="1790465"/>
            <a:ext cx="2266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Threshold Points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16952" y="2322576"/>
                <a:ext cx="4780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952" y="2322576"/>
                <a:ext cx="478016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055096" y="2093976"/>
                <a:ext cx="5997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5096" y="2093976"/>
                <a:ext cx="599780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893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Graphic spid="7" grpId="0">
        <p:bldAsOne/>
      </p:bldGraphic>
      <p:bldGraphic spid="7" grpId="1">
        <p:bldAsOne/>
      </p:bldGraphic>
      <p:bldP spid="8" grpId="0" animBg="1"/>
      <p:bldP spid="8" grpId="1" animBg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(TORP)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67696" y="1825625"/>
                <a:ext cx="10515600" cy="4351338"/>
              </a:xfrm>
              <a:solidFill>
                <a:schemeClr val="bg1"/>
              </a:solidFill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b="0" dirty="0" smtClean="0"/>
                  <a:t>Initialize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←0</m:t>
                    </m:r>
                  </m:oMath>
                </a14:m>
                <a:endParaRPr lang="en-US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For t = 0 . . . T</a:t>
                </a:r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𝑆𝑉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</m:d>
                  </m:oMath>
                </a14:m>
                <a:endParaRPr lang="en-US" b="0" dirty="0" smtClean="0"/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r>
                  <a:rPr lang="en-US" dirty="0">
                    <a:latin typeface="Cambria Math" panose="02040503050406030204" pitchFamily="18" charset="0"/>
                  </a:rPr>
                  <a:t>(Contribution)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⊤</m:t>
                                </m:r>
                              </m:sup>
                            </m:sSup>
                          </m:e>
                        </m:d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b="0" dirty="0" smtClean="0"/>
                  <a:t> </a:t>
                </a:r>
                <a:r>
                  <a:rPr lang="en-US" b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(Residual)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7696" y="1825625"/>
                <a:ext cx="10515600" cy="4351338"/>
              </a:xfrm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6740679"/>
              </p:ext>
            </p:extLst>
          </p:nvPr>
        </p:nvGraphicFramePr>
        <p:xfrm>
          <a:off x="7223760" y="1690688"/>
          <a:ext cx="4544568" cy="435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055096" y="2093976"/>
                <a:ext cx="5982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5096" y="2093976"/>
                <a:ext cx="59824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2"/>
              <p:cNvSpPr txBox="1"/>
              <p:nvPr/>
            </p:nvSpPr>
            <p:spPr>
              <a:xfrm>
                <a:off x="10462089" y="1886854"/>
                <a:ext cx="4780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15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89" y="1886854"/>
                <a:ext cx="478016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2"/>
              <p:cNvSpPr txBox="1"/>
              <p:nvPr/>
            </p:nvSpPr>
            <p:spPr>
              <a:xfrm>
                <a:off x="7572213" y="2299792"/>
                <a:ext cx="6494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17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213" y="2299792"/>
                <a:ext cx="649472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9385136"/>
              </p:ext>
            </p:extLst>
          </p:nvPr>
        </p:nvGraphicFramePr>
        <p:xfrm>
          <a:off x="7223760" y="1694197"/>
          <a:ext cx="4544568" cy="435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2"/>
              <p:cNvSpPr txBox="1"/>
              <p:nvPr/>
            </p:nvSpPr>
            <p:spPr>
              <a:xfrm>
                <a:off x="10460736" y="1883664"/>
                <a:ext cx="4780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18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0736" y="1883664"/>
                <a:ext cx="47801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2"/>
              <p:cNvSpPr txBox="1"/>
              <p:nvPr/>
            </p:nvSpPr>
            <p:spPr>
              <a:xfrm>
                <a:off x="7571232" y="2304288"/>
                <a:ext cx="6494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19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1232" y="2304288"/>
                <a:ext cx="649472" cy="461665"/>
              </a:xfrm>
              <a:prstGeom prst="rect">
                <a:avLst/>
              </a:prstGeom>
              <a:blipFill>
                <a:blip r:embed="rId9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2"/>
              <p:cNvSpPr txBox="1"/>
              <p:nvPr/>
            </p:nvSpPr>
            <p:spPr>
              <a:xfrm>
                <a:off x="11055096" y="2093976"/>
                <a:ext cx="5997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20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5096" y="2093976"/>
                <a:ext cx="59978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Oval 20"/>
          <p:cNvSpPr/>
          <p:nvPr/>
        </p:nvSpPr>
        <p:spPr>
          <a:xfrm>
            <a:off x="8883150" y="3312336"/>
            <a:ext cx="497316" cy="548716"/>
          </a:xfrm>
          <a:prstGeom prst="ellipse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9516840" y="3861052"/>
            <a:ext cx="497316" cy="548716"/>
          </a:xfrm>
          <a:prstGeom prst="ellipse">
            <a:avLst/>
          </a:prstGeom>
          <a:solidFill>
            <a:srgbClr val="FF0000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9029767" y="4380756"/>
            <a:ext cx="14309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Threshold</a:t>
            </a:r>
          </a:p>
          <a:p>
            <a:pPr algn="ctr"/>
            <a:r>
              <a:rPr lang="en-US" sz="2400" dirty="0" smtClean="0"/>
              <a:t>Points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8113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18" grpId="0"/>
      <p:bldP spid="19" grpId="0"/>
      <p:bldP spid="20" grpId="0"/>
      <p:bldP spid="21" grpId="0" animBg="1"/>
      <p:bldP spid="22" grpId="0" animBg="1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(TORP)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67696" y="1825625"/>
                <a:ext cx="10515600" cy="4351338"/>
              </a:xfrm>
              <a:solidFill>
                <a:schemeClr val="bg1"/>
              </a:solidFill>
            </p:spPr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b="0" dirty="0" smtClean="0"/>
                  <a:t>Initialize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←0</m:t>
                    </m:r>
                  </m:oMath>
                </a14:m>
                <a:endParaRPr lang="en-US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For t = 0 . . . T</a:t>
                </a:r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𝑆𝑉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</m:d>
                  </m:oMath>
                </a14:m>
                <a:endParaRPr lang="en-US" b="0" dirty="0" smtClean="0"/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b="0" i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b="0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(Contribution)</a:t>
                </a:r>
                <a:endParaRPr lang="en-US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b="0" dirty="0" smtClean="0"/>
                  <a:t> </a:t>
                </a:r>
                <a:r>
                  <a:rPr lang="en-US" b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(Residual)</a:t>
                </a:r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/>
                          <m:t>Top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</m:oMath>
                </a14:m>
                <a:r>
                  <a:rPr lang="en-US" b="0" i="0" dirty="0" smtClean="0"/>
                  <a:t>Top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b="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Return top-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b="0" dirty="0" smtClean="0"/>
                  <a:t> left singular vectors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b="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67696" y="1825625"/>
                <a:ext cx="10515600" cy="4351338"/>
              </a:xfrm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5292037"/>
              </p:ext>
            </p:extLst>
          </p:nvPr>
        </p:nvGraphicFramePr>
        <p:xfrm>
          <a:off x="7223760" y="1691640"/>
          <a:ext cx="4544568" cy="435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12"/>
              <p:cNvSpPr txBox="1"/>
              <p:nvPr/>
            </p:nvSpPr>
            <p:spPr>
              <a:xfrm>
                <a:off x="10802062" y="1863143"/>
                <a:ext cx="4780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24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2062" y="1863143"/>
                <a:ext cx="47801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2"/>
              <p:cNvSpPr txBox="1"/>
              <p:nvPr/>
            </p:nvSpPr>
            <p:spPr>
              <a:xfrm>
                <a:off x="11055096" y="2093976"/>
                <a:ext cx="5997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400" b="1" dirty="0" smtClean="0"/>
              </a:p>
            </p:txBody>
          </p:sp>
        </mc:Choice>
        <mc:Fallback xmlns="">
          <p:sp>
            <p:nvSpPr>
              <p:cNvPr id="26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5096" y="2093976"/>
                <a:ext cx="59978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077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- Noiseless Case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17904"/>
                <a:ext cx="10515600" cy="534009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If the inliers belong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exactly</a:t>
                </a:r>
                <a:r>
                  <a:rPr lang="en-US" dirty="0" smtClean="0"/>
                  <a:t> to a low dimensional space, </a:t>
                </a:r>
                <a:r>
                  <a:rPr lang="en-US" dirty="0" err="1" smtClean="0"/>
                  <a:t>i.e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17904"/>
                <a:ext cx="10515600" cy="5340096"/>
              </a:xfrm>
              <a:blipFill>
                <a:blip r:embed="rId2"/>
                <a:stretch>
                  <a:fillRect l="-1217" t="-1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4114800" y="2712720"/>
            <a:ext cx="3987140" cy="3263900"/>
            <a:chOff x="3331820" y="2433750"/>
            <a:chExt cx="4495800" cy="3878150"/>
          </a:xfrm>
        </p:grpSpPr>
        <p:grpSp>
          <p:nvGrpSpPr>
            <p:cNvPr id="4" name="Group 3"/>
            <p:cNvGrpSpPr/>
            <p:nvPr/>
          </p:nvGrpSpPr>
          <p:grpSpPr>
            <a:xfrm>
              <a:off x="3331820" y="2433750"/>
              <a:ext cx="4495800" cy="3878150"/>
              <a:chOff x="3883231" y="2481943"/>
              <a:chExt cx="3135086" cy="3135086"/>
            </a:xfrm>
          </p:grpSpPr>
          <p:cxnSp>
            <p:nvCxnSpPr>
              <p:cNvPr id="5" name="Straight Arrow Connector 4"/>
              <p:cNvCxnSpPr/>
              <p:nvPr/>
            </p:nvCxnSpPr>
            <p:spPr>
              <a:xfrm flipH="1" flipV="1">
                <a:off x="5177642" y="2481943"/>
                <a:ext cx="11875" cy="186442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/>
              <p:cNvCxnSpPr/>
              <p:nvPr/>
            </p:nvCxnSpPr>
            <p:spPr>
              <a:xfrm>
                <a:off x="5189517" y="4346369"/>
                <a:ext cx="1828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 flipH="1">
                <a:off x="3883231" y="4346369"/>
                <a:ext cx="1294411" cy="127066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/>
            <p:cNvSpPr/>
            <p:nvPr/>
          </p:nvSpPr>
          <p:spPr>
            <a:xfrm rot="8433407">
              <a:off x="3615640" y="3394035"/>
              <a:ext cx="3440480" cy="203786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scene3d>
              <a:camera prst="isometricBottomDown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100584" y="3886200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745745" y="4038600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841504" y="4099560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4906447" y="4465320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5335880" y="4053840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057231" y="4294846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532120" y="4373880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226486" y="4496017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5800965" y="4264366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5410200" y="4719178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672106" y="4343400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5471160" y="3886200"/>
              <a:ext cx="60960" cy="6096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4641626" y="3133980"/>
              <a:ext cx="60960" cy="609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5185816" y="5364004"/>
              <a:ext cx="60960" cy="609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4871984" y="5696399"/>
              <a:ext cx="60960" cy="609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593080" y="5532989"/>
              <a:ext cx="60960" cy="609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4906447" y="3398520"/>
              <a:ext cx="60960" cy="609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5395224" y="3155159"/>
              <a:ext cx="60960" cy="609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770485" y="2904684"/>
              <a:ext cx="60960" cy="6096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6709501" y="3911310"/>
                <a:ext cx="5982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501" y="3911310"/>
                <a:ext cx="59824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487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- Noiseless Case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19084"/>
                <a:ext cx="10515600" cy="533891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If the inliers belong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exactly</a:t>
                </a:r>
                <a:r>
                  <a:rPr lang="en-US" dirty="0" smtClean="0"/>
                  <a:t> to a low dimensional space, </a:t>
                </a:r>
                <a:r>
                  <a:rPr lang="en-US" dirty="0" err="1" smtClean="0"/>
                  <a:t>i.e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is exactly low-rank, TORP recovers a subspace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‖(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 algn="ctr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with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𝑛𝑑𝑟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den>
                            </m:f>
                          </m:e>
                        </m:fun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computational steps if:</a:t>
                </a:r>
              </a:p>
              <a:p>
                <a:r>
                  <a:rPr lang="en-US" dirty="0" smtClean="0"/>
                  <a:t>Fraction of outliers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Each principal component is spread out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19084"/>
                <a:ext cx="10515600" cy="5338916"/>
              </a:xfrm>
              <a:blipFill>
                <a:blip r:embed="rId2"/>
                <a:stretch>
                  <a:fillRect l="-1217" t="-1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075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- Noisy Case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19084"/>
                <a:ext cx="10515600" cy="533891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is low-rank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is a noise matrix, 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19084"/>
                <a:ext cx="10515600" cy="5338916"/>
              </a:xfrm>
              <a:blipFill>
                <a:blip r:embed="rId2"/>
                <a:stretch>
                  <a:fillRect l="-1217" t="-1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4114800" y="2712720"/>
            <a:ext cx="3987140" cy="3263900"/>
            <a:chOff x="4114800" y="2712720"/>
            <a:chExt cx="3987140" cy="3263900"/>
          </a:xfrm>
        </p:grpSpPr>
        <p:grpSp>
          <p:nvGrpSpPr>
            <p:cNvPr id="5" name="Group 4"/>
            <p:cNvGrpSpPr/>
            <p:nvPr/>
          </p:nvGrpSpPr>
          <p:grpSpPr>
            <a:xfrm>
              <a:off x="4114800" y="2712720"/>
              <a:ext cx="3987140" cy="3263900"/>
              <a:chOff x="3883231" y="2481943"/>
              <a:chExt cx="3135086" cy="3135086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 flipV="1">
                <a:off x="5177642" y="2481943"/>
                <a:ext cx="11875" cy="186442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>
                <a:off x="5189517" y="4346369"/>
                <a:ext cx="1828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H="1">
                <a:off x="3883231" y="4346369"/>
                <a:ext cx="1294411" cy="127066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/>
            <p:cNvSpPr/>
            <p:nvPr/>
          </p:nvSpPr>
          <p:spPr>
            <a:xfrm rot="8433407">
              <a:off x="4366508" y="3520908"/>
              <a:ext cx="3051220" cy="171509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scene3d>
              <a:camera prst="isometricBottomDown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683444" y="3660800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255611" y="3560462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453677" y="4114687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511272" y="5138795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5892118" y="4076208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644996" y="4279042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066156" y="5092318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795101" y="4448350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304583" y="4253390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5958030" y="5245765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5303444" y="5264786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6012093" y="3584600"/>
              <a:ext cx="54063" cy="51305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5276413" y="3302042"/>
              <a:ext cx="54063" cy="5130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5759033" y="5178859"/>
              <a:ext cx="54063" cy="5130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5480708" y="5458607"/>
              <a:ext cx="54063" cy="5130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6120218" y="5321079"/>
              <a:ext cx="54063" cy="5130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5511272" y="3524683"/>
              <a:ext cx="54063" cy="5130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944748" y="3319867"/>
              <a:ext cx="54063" cy="5130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277552" y="3109064"/>
              <a:ext cx="54063" cy="5130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300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- Noisy Case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19084"/>
                <a:ext cx="10515600" cy="533891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is low-rank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is a noise matrix, TORP recovers a subspace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‖(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≤60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 algn="ctr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with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𝑛𝑑𝑟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den>
                            </m:f>
                          </m:e>
                        </m:fun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computational steps.</a:t>
                </a:r>
              </a:p>
              <a:p>
                <a:r>
                  <a:rPr lang="en-US" dirty="0"/>
                  <a:t>Almost optimal </a:t>
                </a:r>
                <a:r>
                  <a:rPr lang="en-US" dirty="0" err="1"/>
                  <a:t>upto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rad>
                  </m:oMath>
                </a14:m>
                <a:r>
                  <a:rPr lang="en-US" dirty="0"/>
                  <a:t> factor</a:t>
                </a:r>
              </a:p>
              <a:p>
                <a:r>
                  <a:rPr lang="en-US" dirty="0"/>
                  <a:t>Recovers clean case result 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19084"/>
                <a:ext cx="10515600" cy="5338916"/>
              </a:xfrm>
              <a:blipFill>
                <a:blip r:embed="rId2"/>
                <a:stretch>
                  <a:fillRect l="-1217" t="-1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177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Work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91455332"/>
                  </p:ext>
                </p:extLst>
              </p:nvPr>
            </p:nvGraphicFramePr>
            <p:xfrm>
              <a:off x="838200" y="1825625"/>
              <a:ext cx="10515600" cy="22047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2968987894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351627996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18663973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Run Time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Error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35039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Xu et al [2012]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24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sz="24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𝜖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rad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𝑁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71302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TORP-N (This Work)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func>
                                      <m:funcPr>
                                        <m:ctrlPr>
                                          <a:rPr lang="en-US" sz="2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 b="0" i="0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f>
                                          <m:fPr>
                                            <m:ctrlPr>
                                              <a:rPr lang="en-US" sz="2400" b="0" i="1" smtClean="0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400" b="0" i="1" smtClean="0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400" b="0" i="1" smtClean="0">
                                                <a:solidFill>
                                                  <a:srgbClr val="00B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𝜖</m:t>
                                            </m:r>
                                          </m:den>
                                        </m:f>
                                      </m:e>
                                    </m:func>
                                  </m:e>
                                </m:d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rad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𝑁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9623555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91455332"/>
                  </p:ext>
                </p:extLst>
              </p:nvPr>
            </p:nvGraphicFramePr>
            <p:xfrm>
              <a:off x="838200" y="1825625"/>
              <a:ext cx="10515600" cy="22047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2968987894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351627996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18663973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Run Time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Error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93503927"/>
                      </a:ext>
                    </a:extLst>
                  </a:tr>
                  <a:tr h="92068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Xu et al [2012]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43421" r="-10052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8" t="-43421" r="-696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3713020"/>
                      </a:ext>
                    </a:extLst>
                  </a:tr>
                  <a:tr h="9132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TORP-N (This Work)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145333" r="-100521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8" t="-145333" r="-696" b="-1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623555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838200" y="4159045"/>
                <a:ext cx="10515600" cy="18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 smtClean="0"/>
                  <a:t> improvement in runtime, </a:t>
                </a:r>
                <a14:m>
                  <m:oMath xmlns:m="http://schemas.openxmlformats.org/officeDocument/2006/math">
                    <m:r>
                      <a:rPr lang="en-US" sz="2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en-US" sz="2800" dirty="0" smtClean="0"/>
                  <a:t> in recovery error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 smtClean="0"/>
                  <a:t>Nearly </a:t>
                </a:r>
                <a:r>
                  <a:rPr lang="en-US" sz="2800" dirty="0" smtClean="0"/>
                  <a:t>match run </a:t>
                </a:r>
                <a:r>
                  <a:rPr lang="en-US" sz="2800" dirty="0" smtClean="0"/>
                  <a:t>time </a:t>
                </a:r>
                <a:r>
                  <a:rPr lang="en-US" sz="2800" dirty="0" smtClean="0"/>
                  <a:t>of </a:t>
                </a:r>
                <a:r>
                  <a:rPr lang="en-US" sz="2800" dirty="0" smtClean="0"/>
                  <a:t>Vanilla </a:t>
                </a:r>
                <a:r>
                  <a:rPr lang="en-US" sz="2800" smtClean="0"/>
                  <a:t>PCA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smtClean="0"/>
                  <a:t>Can </a:t>
                </a:r>
                <a:r>
                  <a:rPr lang="en-US" sz="2800" dirty="0" smtClean="0"/>
                  <a:t>we do better?</a:t>
                </a:r>
                <a:endParaRPr lang="en-US" sz="28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159045"/>
                <a:ext cx="10515600" cy="1853136"/>
              </a:xfrm>
              <a:prstGeom prst="rect">
                <a:avLst/>
              </a:prstGeom>
              <a:blipFill>
                <a:blip r:embed="rId3"/>
                <a:stretch>
                  <a:fillRect l="-1043" b="-8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79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Gaussian Case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19084"/>
                <a:ext cx="10515600" cy="533891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 smtClean="0"/>
                  <a:t> is low-rank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is a noise matrix, TORP-G recovers a subspace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‖(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≤9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func>
                            </m:e>
                          </m:rad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 algn="ctr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with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𝑑𝑟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den>
                            </m:f>
                          </m:e>
                        </m:fun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computational steps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err="1" smtClean="0"/>
                  <a:t>Frobenius</a:t>
                </a:r>
                <a:r>
                  <a:rPr lang="en-US" dirty="0" smtClean="0"/>
                  <a:t> norm replaced by spectral </a:t>
                </a:r>
                <a:r>
                  <a:rPr lang="en-US" dirty="0" smtClean="0"/>
                  <a:t>norm</a:t>
                </a:r>
              </a:p>
              <a:p>
                <a:r>
                  <a:rPr lang="en-US" dirty="0" smtClean="0"/>
                  <a:t>Generalizes [Lai et al, 2016] for robustly recovering the mean of a Gaussian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19084"/>
                <a:ext cx="10515600" cy="5338916"/>
              </a:xfrm>
              <a:blipFill>
                <a:blip r:embed="rId2"/>
                <a:stretch>
                  <a:fillRect l="-1217" t="-1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053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Work (Gaussian Noise Case)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2293592"/>
                  </p:ext>
                </p:extLst>
              </p:nvPr>
            </p:nvGraphicFramePr>
            <p:xfrm>
              <a:off x="838200" y="1707651"/>
              <a:ext cx="10515600" cy="20067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3949385235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445822868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16280521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Run Time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Error</a:t>
                          </a:r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555883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Xu et al [2012]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p>
                                      <m:sSup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sSup>
                                      <m:sSup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𝜖</m:t>
                                        </m:r>
                                      </m:e>
                                      <m:sup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r>
                                  <a:rPr lang="en-US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rad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63627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TORP (This Work)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func>
                                      <m:func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‖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𝑀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‖/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𝜖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</m:func>
                                  </m:e>
                                </m:d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𝑟𝑑</m:t>
                                    </m:r>
                                  </m:e>
                                </m:rad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3940202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TORP-G (This Work)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p>
                                      <m:sSupPr>
                                        <m:ctrlPr>
                                          <a:rPr lang="en-US" sz="2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2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func>
                                      <m:func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‖</m:t>
                                        </m:r>
                                        <m:sSup>
                                          <m:sSupPr>
                                            <m:ctrl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𝑀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‖/</m:t>
                                        </m:r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𝜖</m:t>
                                        </m:r>
                                      </m:e>
                                    </m:func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func>
                                      <m:funcPr>
                                        <m:ctrlPr>
                                          <a:rPr lang="en-US" sz="2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a:rPr lang="en-US" sz="2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 b="0" i="0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rgbClr val="00B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func>
                                  </m:e>
                                </m:rad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3942053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2293592"/>
                  </p:ext>
                </p:extLst>
              </p:nvPr>
            </p:nvGraphicFramePr>
            <p:xfrm>
              <a:off x="838200" y="1707651"/>
              <a:ext cx="10515600" cy="20067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05200">
                      <a:extLst>
                        <a:ext uri="{9D8B030D-6E8A-4147-A177-3AD203B41FA5}">
                          <a16:colId xmlns:a16="http://schemas.microsoft.com/office/drawing/2014/main" val="3949385235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445822868"/>
                        </a:ext>
                      </a:extLst>
                    </a:gridCol>
                    <a:gridCol w="3505200">
                      <a:extLst>
                        <a:ext uri="{9D8B030D-6E8A-4147-A177-3AD203B41FA5}">
                          <a16:colId xmlns:a16="http://schemas.microsoft.com/office/drawing/2014/main" val="162805210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Run Time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 smtClean="0"/>
                            <a:t>Error</a:t>
                          </a:r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55588328"/>
                      </a:ext>
                    </a:extLst>
                  </a:tr>
                  <a:tr h="5076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Xu et al [2012]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98810" r="-100521" b="-215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8" t="-98810" r="-696" b="-215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362751"/>
                      </a:ext>
                    </a:extLst>
                  </a:tr>
                  <a:tr h="50761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TORP (This Work)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201205" r="-100521" b="-1180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8" t="-201205" r="-696" b="-1180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9402024"/>
                      </a:ext>
                    </a:extLst>
                  </a:tr>
                  <a:tr h="53435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/>
                            <a:t>TORP-G (This Work)</a:t>
                          </a:r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284091" r="-100521" b="-11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348" t="-284091" r="-696" b="-11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942053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838200" y="4173633"/>
                <a:ext cx="10515600" cy="23531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lvl="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>
                    <a:solidFill>
                      <a:prstClr val="black"/>
                    </a:solidFill>
                  </a:rPr>
                  <a:t>An improvement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num>
                              <m:den>
                                <m:func>
                                  <m:funcPr>
                                    <m:ctrlPr>
                                      <a:rPr lang="en-US" sz="2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8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8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func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en-US" sz="2800" dirty="0" smtClean="0">
                    <a:solidFill>
                      <a:prstClr val="black"/>
                    </a:solidFill>
                  </a:rPr>
                  <a:t> over naively running </a:t>
                </a:r>
                <a:r>
                  <a:rPr lang="en-US" sz="2800" dirty="0" smtClean="0">
                    <a:solidFill>
                      <a:prstClr val="black"/>
                    </a:solidFill>
                  </a:rPr>
                  <a:t>TORP</a:t>
                </a:r>
                <a:endParaRPr lang="en-US" sz="2800" dirty="0" smtClean="0">
                  <a:solidFill>
                    <a:prstClr val="black"/>
                  </a:solidFill>
                </a:endParaRPr>
              </a:p>
              <a:p>
                <a:pPr marL="457200" lvl="0" indent="-457200">
                  <a:buFont typeface="Arial" panose="020B0604020202020204" pitchFamily="34" charset="0"/>
                  <a:buChar char="•"/>
                </a:pPr>
                <a:r>
                  <a:rPr lang="en-US" sz="2800" dirty="0" smtClean="0">
                    <a:solidFill>
                      <a:prstClr val="black"/>
                    </a:solidFill>
                  </a:rPr>
                  <a:t>However, this requires: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 smtClean="0">
                  <a:solidFill>
                    <a:prstClr val="black"/>
                  </a:solidFill>
                </a:endParaRP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en-US" sz="2800" b="0" dirty="0" smtClean="0">
                    <a:solidFill>
                      <a:prstClr val="black"/>
                    </a:solidFill>
                  </a:rPr>
                  <a:t>Extra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 smtClean="0">
                    <a:solidFill>
                      <a:prstClr val="black"/>
                    </a:solidFill>
                  </a:rPr>
                  <a:t> factor in the computation</a:t>
                </a:r>
                <a:endParaRPr lang="en-US" sz="2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173633"/>
                <a:ext cx="10515600" cy="2353145"/>
              </a:xfrm>
              <a:prstGeom prst="rect">
                <a:avLst/>
              </a:prstGeom>
              <a:blipFill>
                <a:blip r:embed="rId3"/>
                <a:stretch>
                  <a:fillRect l="-1043" b="-6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045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to Anomaly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set of URLs, separate good from bad</a:t>
            </a:r>
          </a:p>
          <a:p>
            <a:r>
              <a:rPr lang="en-US" dirty="0" smtClean="0"/>
              <a:t>Hypothesis: Good ones belong to a low dimensional space</a:t>
            </a:r>
          </a:p>
          <a:p>
            <a:r>
              <a:rPr lang="en-US" dirty="0" smtClean="0"/>
              <a:t>Results</a:t>
            </a:r>
            <a:r>
              <a:rPr lang="en-US" dirty="0"/>
              <a:t>:</a:t>
            </a:r>
            <a:endParaRPr lang="en-US" dirty="0" smtClean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122452"/>
              </p:ext>
            </p:extLst>
          </p:nvPr>
        </p:nvGraphicFramePr>
        <p:xfrm>
          <a:off x="838200" y="4202348"/>
          <a:ext cx="105156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75548290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97844040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46048486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09613604"/>
                    </a:ext>
                  </a:extLst>
                </a:gridCol>
              </a:tblGrid>
              <a:tr h="36282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Dataset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Robust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PCA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Dimensionality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49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Malicious URL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0.8050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0.7693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01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Webspam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0.8873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0.8335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670K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779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94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864735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Robustness: Flurry of recent work, [</a:t>
                </a:r>
                <a:r>
                  <a:rPr lang="en-US" sz="3200" dirty="0" err="1"/>
                  <a:t>Charikar</a:t>
                </a:r>
                <a:r>
                  <a:rPr lang="en-US" sz="3200" dirty="0"/>
                  <a:t> et al, 2017], [</a:t>
                </a:r>
                <a:r>
                  <a:rPr lang="en-US" sz="3200" dirty="0" err="1"/>
                  <a:t>Diakonikolas</a:t>
                </a:r>
                <a:r>
                  <a:rPr lang="en-US" sz="3200" dirty="0"/>
                  <a:t> et al, 2016], [</a:t>
                </a:r>
                <a:r>
                  <a:rPr lang="en-US" sz="3200" dirty="0" err="1"/>
                  <a:t>Diakonikolas</a:t>
                </a:r>
                <a:r>
                  <a:rPr lang="en-US" sz="3200" dirty="0"/>
                  <a:t> et al, 2017], [Lai et al, 2016], [Steinhardt et al, 2017] . . . </a:t>
                </a:r>
                <a:endParaRPr lang="en-US" sz="3200" dirty="0" smtClean="0"/>
              </a:p>
              <a:p>
                <a:r>
                  <a:rPr lang="en-US" sz="3200" dirty="0" smtClean="0"/>
                  <a:t>TORP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sz="2800" dirty="0" smtClean="0"/>
                  <a:t>Simple</a:t>
                </a:r>
              </a:p>
              <a:p>
                <a:pPr lvl="1"/>
                <a:r>
                  <a:rPr lang="en-US" sz="2800" dirty="0" smtClean="0"/>
                  <a:t>Fast</a:t>
                </a:r>
              </a:p>
              <a:p>
                <a:pPr lvl="1"/>
                <a:r>
                  <a:rPr lang="en-US" sz="2800" dirty="0" smtClean="0"/>
                  <a:t>Strong recovery guarantees</a:t>
                </a:r>
              </a:p>
              <a:p>
                <a:r>
                  <a:rPr lang="en-US" sz="3200" dirty="0" smtClean="0"/>
                  <a:t>Better </a:t>
                </a:r>
                <a:r>
                  <a:rPr lang="en-US" sz="3200" dirty="0" smtClean="0"/>
                  <a:t>guarantees </a:t>
                </a:r>
                <a:r>
                  <a:rPr lang="en-US" sz="3200" dirty="0" smtClean="0"/>
                  <a:t>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3200" dirty="0" smtClean="0"/>
                  <a:t> is </a:t>
                </a:r>
                <a:r>
                  <a:rPr lang="en-US" sz="3200" dirty="0" smtClean="0"/>
                  <a:t>random?</a:t>
                </a:r>
                <a:endParaRPr lang="en-US" sz="3200" dirty="0" smtClean="0"/>
              </a:p>
              <a:p>
                <a:r>
                  <a:rPr lang="en-US" sz="3200" dirty="0" smtClean="0"/>
                  <a:t>Come to our poster!</a:t>
                </a:r>
                <a:endParaRPr lang="en-US" sz="32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864735"/>
              </a:xfrm>
              <a:blipFill>
                <a:blip r:embed="rId2"/>
                <a:stretch>
                  <a:fillRect l="-1333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397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17690" y="2920180"/>
            <a:ext cx="189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Thank You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648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– First Pass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Consider a data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 smtClean="0"/>
                  <a:t> with one adversarial point</a:t>
                </a:r>
              </a:p>
              <a:p>
                <a:pPr marL="0" indent="0">
                  <a:lnSpc>
                    <a:spcPct val="100000"/>
                  </a:lnSpc>
                  <a:spcAft>
                    <a:spcPts val="200"/>
                  </a:spcAft>
                  <a:buNone/>
                </a:pPr>
                <a:endParaRPr lang="en-US" dirty="0" smtClean="0"/>
              </a:p>
              <a:p>
                <a:pPr marL="0" indent="0">
                  <a:lnSpc>
                    <a:spcPct val="100000"/>
                  </a:lnSpc>
                  <a:spcAft>
                    <a:spcPts val="200"/>
                  </a:spcAft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 smtClean="0"/>
              </a:p>
              <a:p>
                <a:pPr marL="0" indent="0">
                  <a:lnSpc>
                    <a:spcPct val="100000"/>
                  </a:lnSpc>
                  <a:spcAft>
                    <a:spcPts val="200"/>
                  </a:spcAft>
                  <a:buNone/>
                </a:pPr>
                <a:endParaRPr lang="en-US" dirty="0"/>
              </a:p>
              <a:p>
                <a:pPr marL="0" indent="0">
                  <a:lnSpc>
                    <a:spcPct val="100000"/>
                  </a:lnSpc>
                  <a:spcAft>
                    <a:spcPts val="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𝑆𝑉𝐷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/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e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1/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−1/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e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1/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e>
                                    </m:mr>
                                  </m:m>
                                </m:e>
                              </m:d>
                            </m:e>
                          </m:groupChr>
                        </m:e>
                        <m:li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lim>
                      </m:limLow>
                      <m:limLow>
                        <m:limLow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e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lim>
                      </m:limLow>
                      <m:limLow>
                        <m:limLow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3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i="1" smtClean="0">
                                            <a:solidFill>
                                              <a:srgbClr val="92D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i="1" smtClean="0">
                                            <a:solidFill>
                                              <a:srgbClr val="92D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i="1" smtClean="0">
                                            <a:solidFill>
                                              <a:srgbClr val="92D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1/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solidFill>
                                                  <a:srgbClr val="92D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92D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e>
                                      <m:e>
                                        <m:r>
                                          <a:rPr lang="en-US" i="1" smtClean="0">
                                            <a:solidFill>
                                              <a:srgbClr val="92D05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1/</m:t>
                                        </m:r>
                                        <m:rad>
                                          <m:radPr>
                                            <m:degHide m:val="on"/>
                                            <m:ctrlPr>
                                              <a:rPr lang="en-US" i="1">
                                                <a:solidFill>
                                                  <a:srgbClr val="92D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radPr>
                                          <m:deg/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92D05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e>
                                        </m:rad>
                                      </m:e>
                                    </m:mr>
                                  </m:m>
                                </m:e>
                              </m:d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</m:lim>
                      </m:limLow>
                    </m:oMath>
                  </m:oMathPara>
                </a14:m>
                <a:endParaRPr lang="en-US" dirty="0" smtClean="0"/>
              </a:p>
              <a:p>
                <a:pPr>
                  <a:lnSpc>
                    <a:spcPct val="100000"/>
                  </a:lnSpc>
                </a:pPr>
                <a:r>
                  <a:rPr lang="en-US" dirty="0" smtClean="0"/>
                  <a:t>Note that the entries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 smtClean="0"/>
                  <a:t> corresponding to the outlier are higher then the ones for inliers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 r="-116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536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1 – Coherence Based </a:t>
            </a:r>
            <a:r>
              <a:rPr lang="en-US" dirty="0" err="1" smtClean="0"/>
              <a:t>Thresholding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b="0" dirty="0" smtClean="0"/>
                  <a:t>Initialize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←0,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←0</m:t>
                    </m:r>
                  </m:oMath>
                </a14:m>
                <a:endParaRPr lang="en-US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For t = 0 . . . T</a:t>
                </a:r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𝑆𝑉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b="0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b="0" i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b="0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(Compute Coherence)</a:t>
                </a:r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971550" lvl="1" indent="-514350">
                  <a:buFont typeface="+mj-lt"/>
                  <a:buAutoNum type="romanL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𝐶𝑆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Return top-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b="0" dirty="0" smtClean="0"/>
                  <a:t> left singular vectors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</m:oMath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251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Adversarial 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Consider a data matrix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b="0" dirty="0" smtClean="0"/>
                  <a:t>:</a:t>
                </a:r>
              </a:p>
              <a:p>
                <a:pPr marL="0" indent="0">
                  <a:buNone/>
                </a:pPr>
                <a:r>
                  <a:rPr lang="en-US" dirty="0" smtClean="0"/>
                  <a:t>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  <m:r>
                          <a:rPr lang="en-US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  <m:r>
                          <a:rPr lang="en-US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At the start of the algorithm, we have: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		 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>			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  <m:r>
                          <a:rPr lang="en-US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  <m:r>
                          <a:rPr lang="en-US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55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Adversarial Example – Iteration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A possible rank-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 smtClean="0"/>
                  <a:t> SVD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</m:oMath>
                </a14:m>
                <a:r>
                  <a:rPr lang="en-US" dirty="0" smtClean="0"/>
                  <a:t>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		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𝑆𝑉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sup>
                          </m:sSup>
                        </m:lim>
                      </m:limLow>
                      <m:limLow>
                        <m:limLow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sup>
                          </m:sSup>
                        </m:lim>
                      </m:limLow>
                      <m:limLow>
                        <m:limLow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3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0     0     0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sup>
                          </m:sSup>
                        </m:lim>
                      </m:limLow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  <m:r>
                            <a:rPr lang="en-US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  <m:r>
                            <a:rPr lang="en-US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938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Adversarial Example – Iteration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Rank-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 smtClean="0"/>
                  <a:t> SVD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</m:oMath>
                </a14:m>
                <a:r>
                  <a:rPr lang="en-US" dirty="0" smtClean="0"/>
                  <a:t>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		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𝑆𝑉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</m:lim>
                      </m:limLow>
                      <m:limLow>
                        <m:limLow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</m:lim>
                      </m:limLow>
                      <m:limLow>
                        <m:limLow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3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0     0     0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p>
                        </m:lim>
                      </m:limLow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  <m:r>
                            <a:rPr lang="en-US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  <m:r>
                            <a:rPr lang="en-US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92D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954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Adversarial Example – </a:t>
            </a:r>
            <a:r>
              <a:rPr lang="en-US" dirty="0" err="1" smtClean="0"/>
              <a:t>Contd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Similarly, after iteration 3, we have:</a:t>
                </a:r>
              </a:p>
              <a:p>
                <a:pPr marL="0" indent="0">
                  <a:buNone/>
                </a:pPr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b="0" dirty="0" smtClean="0"/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(3)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  <m:r>
                          <a:rPr lang="en-US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  <m:r>
                          <a:rPr lang="en-US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     </m:t>
                        </m:r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rgbClr val="92D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92D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  and so on . .</a:t>
                </a:r>
              </a:p>
              <a:p>
                <a:endParaRPr lang="en-US" dirty="0"/>
              </a:p>
              <a:p>
                <a:r>
                  <a:rPr lang="en-US" dirty="0" smtClean="0"/>
                  <a:t>Need to control for singular vectors beyond the top singular direction</a:t>
                </a:r>
              </a:p>
              <a:p>
                <a:r>
                  <a:rPr lang="en-US" dirty="0" smtClean="0"/>
                  <a:t>Threshold based on the residual with the current subspace estimate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739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Three main steps: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𝑆𝑢𝑝𝑝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 smtClean="0"/>
                  <a:t>we show:</a:t>
                </a:r>
              </a:p>
              <a:p>
                <a:pPr marL="971550" lvl="1" indent="-514350">
                  <a:buFont typeface="+mj-lt"/>
                  <a:buAutoNum type="alphaLcParenR"/>
                </a:pPr>
                <a:r>
                  <a:rPr lang="en-US" dirty="0" smtClean="0"/>
                  <a:t>Residual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 smtClean="0"/>
                  <a:t> with respect to the current iterate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 smtClean="0"/>
                  <a:t> is small</a:t>
                </a:r>
              </a:p>
              <a:p>
                <a:pPr marL="971550" lvl="1" indent="-514350">
                  <a:buFont typeface="+mj-lt"/>
                  <a:buAutoNum type="alphaLcParenR"/>
                </a:pPr>
                <a:r>
                  <a:rPr lang="en-US" dirty="0" smtClean="0"/>
                  <a:t>Coherence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 smtClean="0"/>
                  <a:t> with respect to the current iterator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dirty="0" smtClean="0"/>
                  <a:t> is small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Any column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𝑆𝑢𝑝𝑝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 smtClean="0"/>
                  <a:t> that is not </a:t>
                </a:r>
                <a:r>
                  <a:rPr lang="en-US" dirty="0" err="1" smtClean="0"/>
                  <a:t>thresholded</a:t>
                </a:r>
                <a:r>
                  <a:rPr lang="en-US" dirty="0" smtClean="0"/>
                  <a:t> has to have small residual and small coherence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 smtClean="0"/>
                  <a:t>Therefore, any column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 smtClean="0"/>
                  <a:t> that is not </a:t>
                </a:r>
                <a:r>
                  <a:rPr lang="en-US" dirty="0" err="1" smtClean="0"/>
                  <a:t>thresholded</a:t>
                </a:r>
                <a:r>
                  <a:rPr lang="en-US" dirty="0" smtClean="0"/>
                  <a:t> has only a limited influence on the principal vectors obtained in subsequent iterations</a:t>
                </a:r>
              </a:p>
              <a:p>
                <a:pPr marL="971550" lvl="1" indent="-514350">
                  <a:buFont typeface="+mj-lt"/>
                  <a:buAutoNum type="alphaLcParenR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 r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083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Overview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Lemma: Consider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 smtClean="0"/>
                  <a:t> s.t,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32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. Let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\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\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\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𝑆𝑉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\</m:t>
                        </m:r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. Then, we have: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:r>
                  <a:rPr lang="en-US" dirty="0" smtClean="0"/>
                  <a:t>1)</a:t>
                </a:r>
                <a:r>
                  <a:rPr lang="en-US" dirty="0"/>
                  <a:t>	</a:t>
                </a: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⊥</m:t>
                            </m:r>
                          </m:sub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sub>
                            </m:sSub>
                          </m:sup>
                        </m:sSub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dirty="0" smtClean="0"/>
                  <a:t>			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>2) 			  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\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\</m:t>
                            </m:r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b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470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of Theorem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Potential Function: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‖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</m:sSub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‖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Consider an iteration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 smtClean="0"/>
                  <a:t> If corrupted column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is not </a:t>
                </a:r>
                <a:r>
                  <a:rPr lang="en-US" dirty="0" err="1" smtClean="0"/>
                  <a:t>thresholded</a:t>
                </a:r>
                <a:r>
                  <a:rPr lang="en-US" dirty="0" smtClean="0"/>
                  <a:t>, we have:</a:t>
                </a:r>
              </a:p>
              <a:p>
                <a:pPr marL="514350" indent="-514350">
                  <a:buAutoNum type="arabicParenR"/>
                </a:pPr>
                <a:r>
                  <a:rPr lang="en-US" b="0" dirty="0" smtClean="0"/>
                  <a:t>                     	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⊥</m:t>
                            </m:r>
                          </m:sub>
                          <m:sup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sup>
                            </m:sSup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b="0" dirty="0" smtClean="0"/>
              </a:p>
              <a:p>
                <a:pPr marL="514350" indent="-514350">
                  <a:buAutoNum type="arabicParenR"/>
                </a:pPr>
                <a:r>
                  <a:rPr lang="en-US" dirty="0" smtClean="0"/>
                  <a:t> 			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1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722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of Theorem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  <m:sup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sup>
                              </m:sSub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⊥</m:t>
                                      </m:r>
                                    </m:sub>
                                    <m:sup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≤2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⊥</m:t>
                                      </m:r>
                                    </m:sub>
                                    <m:sup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sup>
                                  </m:sSubSup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p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⊥</m:t>
                                      </m:r>
                                    </m:sub>
                                    <m:sup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⊥</m:t>
                                      </m:r>
                                    </m:sub>
                                    <m:sup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</m:sub>
                        <m:sup/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⊥</m:t>
                                          </m:r>
                                        </m:sub>
                                        <m:sup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𝑈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p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𝑈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b="0" i="0" smtClean="0">
                                                  <a:latin typeface="Cambria Math" panose="02040503050406030204" pitchFamily="18" charset="0"/>
                                                </a:rPr>
                                                <m:t>Σ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+1)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  <m: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  <m:sup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sup>
                              </m:sSub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8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 and Extra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14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Convex Relaxation (Outlier Pursuit)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Outlier Pursuit (Xu et al, 2012):</a:t>
                </a:r>
              </a:p>
              <a:p>
                <a:pPr marL="0" indent="0" algn="ctr">
                  <a:buNone/>
                </a:pPr>
                <a:endParaRPr lang="en-US" i="1" dirty="0" smtClean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argmin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\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norm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m:rPr>
                              <m:lit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lit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+\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norm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m:rPr>
                              <m:lit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lit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1,2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dirty="0" smtClean="0"/>
              </a:p>
              <a:p>
                <a:pPr marL="0" indent="0" algn="ctr">
                  <a:buNone/>
                </a:pPr>
                <a:r>
                  <a:rPr lang="en-US" dirty="0" smtClean="0"/>
                  <a:t>s.t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norm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endParaRPr lang="en-US" b="0" dirty="0" smtClean="0"/>
              </a:p>
              <a:p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lit/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norm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dirty="0" smtClean="0"/>
                  <a:t> denotes the trace norm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b="0" dirty="0" smtClean="0"/>
              </a:p>
              <a:p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lit/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norm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 smtClean="0"/>
                  <a:t>denotes the sum of column lengths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b="0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736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- TORP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TORP run with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128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dirty="0" smtClean="0"/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20‖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 smtClean="0"/>
                  <a:t> iterations, returns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such that:</a:t>
                </a:r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⊤</m:t>
                                      </m:r>
                                    </m:sup>
                                  </m:sSup>
                                </m:e>
                              </m:d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≤60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ra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 algn="ctr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with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𝑛𝑑𝑟𝑇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computational steps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338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13975</TotalTime>
  <Words>557</Words>
  <Application>Microsoft Office PowerPoint</Application>
  <PresentationFormat>Widescreen</PresentationFormat>
  <Paragraphs>288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Office Theme</vt:lpstr>
      <vt:lpstr>Thresholding Based Efficient Outlier Robust PCA</vt:lpstr>
      <vt:lpstr>Vanilla PCA</vt:lpstr>
      <vt:lpstr>Vanilla PCA</vt:lpstr>
      <vt:lpstr>Outlier Robust PCA</vt:lpstr>
      <vt:lpstr>Our Contributions</vt:lpstr>
      <vt:lpstr>Outlier Effects – Blatant Outliers</vt:lpstr>
      <vt:lpstr>Outlier Effects – Subtle Outliers</vt:lpstr>
      <vt:lpstr>Outlier Effects – Subtle Outliers</vt:lpstr>
      <vt:lpstr>Algorithm (TORP)</vt:lpstr>
      <vt:lpstr>Algorithm (TORP)</vt:lpstr>
      <vt:lpstr>Algorithm (TORP)</vt:lpstr>
      <vt:lpstr>Theorem - Noiseless Case</vt:lpstr>
      <vt:lpstr>Theorem - Noiseless Case</vt:lpstr>
      <vt:lpstr>Theorem - Noisy Case</vt:lpstr>
      <vt:lpstr>Theorem - Noisy Case</vt:lpstr>
      <vt:lpstr>Prior Work</vt:lpstr>
      <vt:lpstr>Theorem Gaussian Case</vt:lpstr>
      <vt:lpstr>Prior Work (Gaussian Noise Case)</vt:lpstr>
      <vt:lpstr>Application to Anomaly Detection</vt:lpstr>
      <vt:lpstr>Conclusions</vt:lpstr>
      <vt:lpstr>PowerPoint Presentation</vt:lpstr>
      <vt:lpstr>Algorithm – First Pass</vt:lpstr>
      <vt:lpstr>Algorithm 1 – Coherence Based Thresholding</vt:lpstr>
      <vt:lpstr>Adversarial Example</vt:lpstr>
      <vt:lpstr>Adversarial Example – Iteration 1</vt:lpstr>
      <vt:lpstr>Adversarial Example – Iteration 2</vt:lpstr>
      <vt:lpstr>Adversarial Example – Contd</vt:lpstr>
      <vt:lpstr>Proof Overview</vt:lpstr>
      <vt:lpstr>Proof Overview</vt:lpstr>
      <vt:lpstr>Proof of Theorem</vt:lpstr>
      <vt:lpstr>Proof of Theorem</vt:lpstr>
      <vt:lpstr>PowerPoint Presentation</vt:lpstr>
      <vt:lpstr>Appendix and Extra Slides</vt:lpstr>
      <vt:lpstr>Convex Relaxation (Outlier Pursuit)</vt:lpstr>
      <vt:lpstr>Theorem - TORP</vt:lpstr>
    </vt:vector>
  </TitlesOfParts>
  <Company>Microsoft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Thresholding Based Efficient Outlier Robust PCA</dc:title>
  <dc:creator>Yeshwanth Cherapanamjeri</dc:creator>
  <cp:lastModifiedBy>Yeshwanth Cherapanamjeri</cp:lastModifiedBy>
  <cp:revision>353</cp:revision>
  <dcterms:created xsi:type="dcterms:W3CDTF">2017-06-27T06:45:25Z</dcterms:created>
  <dcterms:modified xsi:type="dcterms:W3CDTF">2017-07-07T21:00:38Z</dcterms:modified>
</cp:coreProperties>
</file>